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4" r:id="rId5"/>
    <p:sldMasterId id="2147483726" r:id="rId6"/>
    <p:sldMasterId id="2147483738" r:id="rId7"/>
  </p:sldMasterIdLst>
  <p:notesMasterIdLst>
    <p:notesMasterId r:id="rId84"/>
  </p:notesMasterIdLst>
  <p:sldIdLst>
    <p:sldId id="259" r:id="rId8"/>
    <p:sldId id="260" r:id="rId9"/>
    <p:sldId id="261" r:id="rId10"/>
    <p:sldId id="264" r:id="rId11"/>
    <p:sldId id="338" r:id="rId12"/>
    <p:sldId id="339" r:id="rId13"/>
    <p:sldId id="340" r:id="rId14"/>
    <p:sldId id="265" r:id="rId15"/>
    <p:sldId id="266" r:id="rId16"/>
    <p:sldId id="267" r:id="rId17"/>
    <p:sldId id="268" r:id="rId18"/>
    <p:sldId id="279" r:id="rId19"/>
    <p:sldId id="280" r:id="rId20"/>
    <p:sldId id="269" r:id="rId21"/>
    <p:sldId id="270" r:id="rId22"/>
    <p:sldId id="272" r:id="rId23"/>
    <p:sldId id="273" r:id="rId24"/>
    <p:sldId id="278" r:id="rId25"/>
    <p:sldId id="274" r:id="rId26"/>
    <p:sldId id="276" r:id="rId27"/>
    <p:sldId id="284" r:id="rId28"/>
    <p:sldId id="277" r:id="rId29"/>
    <p:sldId id="275" r:id="rId30"/>
    <p:sldId id="285" r:id="rId31"/>
    <p:sldId id="286" r:id="rId32"/>
    <p:sldId id="336" r:id="rId33"/>
    <p:sldId id="312" r:id="rId34"/>
    <p:sldId id="313" r:id="rId35"/>
    <p:sldId id="311" r:id="rId36"/>
    <p:sldId id="283" r:id="rId37"/>
    <p:sldId id="281" r:id="rId38"/>
    <p:sldId id="282" r:id="rId39"/>
    <p:sldId id="287" r:id="rId40"/>
    <p:sldId id="288" r:id="rId41"/>
    <p:sldId id="289" r:id="rId42"/>
    <p:sldId id="290" r:id="rId43"/>
    <p:sldId id="309" r:id="rId44"/>
    <p:sldId id="310" r:id="rId45"/>
    <p:sldId id="335" r:id="rId46"/>
    <p:sldId id="334" r:id="rId47"/>
    <p:sldId id="331" r:id="rId48"/>
    <p:sldId id="306" r:id="rId49"/>
    <p:sldId id="307" r:id="rId50"/>
    <p:sldId id="308" r:id="rId51"/>
    <p:sldId id="291" r:id="rId52"/>
    <p:sldId id="333" r:id="rId53"/>
    <p:sldId id="297" r:id="rId54"/>
    <p:sldId id="326" r:id="rId55"/>
    <p:sldId id="327" r:id="rId56"/>
    <p:sldId id="328" r:id="rId57"/>
    <p:sldId id="330" r:id="rId58"/>
    <p:sldId id="329" r:id="rId59"/>
    <p:sldId id="302" r:id="rId60"/>
    <p:sldId id="301" r:id="rId61"/>
    <p:sldId id="304" r:id="rId62"/>
    <p:sldId id="305" r:id="rId63"/>
    <p:sldId id="294" r:id="rId64"/>
    <p:sldId id="303" r:id="rId65"/>
    <p:sldId id="292" r:id="rId66"/>
    <p:sldId id="293" r:id="rId67"/>
    <p:sldId id="296" r:id="rId68"/>
    <p:sldId id="295" r:id="rId69"/>
    <p:sldId id="300" r:id="rId70"/>
    <p:sldId id="316" r:id="rId71"/>
    <p:sldId id="298" r:id="rId72"/>
    <p:sldId id="299" r:id="rId73"/>
    <p:sldId id="318" r:id="rId74"/>
    <p:sldId id="317" r:id="rId75"/>
    <p:sldId id="325" r:id="rId76"/>
    <p:sldId id="319" r:id="rId77"/>
    <p:sldId id="320" r:id="rId78"/>
    <p:sldId id="321" r:id="rId79"/>
    <p:sldId id="332" r:id="rId80"/>
    <p:sldId id="322" r:id="rId81"/>
    <p:sldId id="323" r:id="rId82"/>
    <p:sldId id="324"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2" autoAdjust="0"/>
    <p:restoredTop sz="94660"/>
  </p:normalViewPr>
  <p:slideViewPr>
    <p:cSldViewPr snapToGrid="0">
      <p:cViewPr varScale="1">
        <p:scale>
          <a:sx n="107" d="100"/>
          <a:sy n="107" d="100"/>
        </p:scale>
        <p:origin x="19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25FEB-D7AC-4AF6-B45A-379DA5782E14}" type="datetimeFigureOut">
              <a:rPr lang="hu-HU" smtClean="0"/>
              <a:t>2017. 12. 06.</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C56E3-B752-48BF-8F37-84D32CA8231C}" type="slidenum">
              <a:rPr lang="hu-HU" smtClean="0"/>
              <a:t>‹#›</a:t>
            </a:fld>
            <a:endParaRPr lang="hu-HU"/>
          </a:p>
        </p:txBody>
      </p:sp>
    </p:spTree>
    <p:extLst>
      <p:ext uri="{BB962C8B-B14F-4D97-AF65-F5344CB8AC3E}">
        <p14:creationId xmlns:p14="http://schemas.microsoft.com/office/powerpoint/2010/main" val="62946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BA7F79-34C5-4486-A20A-C46EEFBD9B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6E7E37-43D4-4284-B4D8-0F36B66B3773}" type="slidenum">
              <a:rPr kumimoji="0" lang="hu-HU" altLang="hu-H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0" name="Text Box 2">
            <a:extLst>
              <a:ext uri="{FF2B5EF4-FFF2-40B4-BE49-F238E27FC236}">
                <a16:creationId xmlns:a16="http://schemas.microsoft.com/office/drawing/2014/main" id="{B5CEBAB5-EE4F-4266-A6E6-7D62878B2770}"/>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1" name="Text Box 3">
            <a:extLst>
              <a:ext uri="{FF2B5EF4-FFF2-40B4-BE49-F238E27FC236}">
                <a16:creationId xmlns:a16="http://schemas.microsoft.com/office/drawing/2014/main" id="{99678EC1-57F0-43F6-84E4-089C3D3310AA}"/>
              </a:ext>
            </a:extLst>
          </p:cNvPr>
          <p:cNvSpPr txBox="1">
            <a:spLocks noGrp="1" noChangeArrowheads="1"/>
          </p:cNvSpPr>
          <p:nvPr>
            <p:ph type="body"/>
          </p:nvPr>
        </p:nvSpPr>
        <p:spPr>
          <a:xfrm>
            <a:off x="1046163" y="4352925"/>
            <a:ext cx="4770437" cy="3478213"/>
          </a:xfrm>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85725" indent="-85725" defTabSz="457200">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t>Relative changes in total resource use (MF and DMC) and GDP-PPP-2005 between 1990 and 2008 [values are plotted as ΔX = (X</a:t>
            </a:r>
            <a:r>
              <a:rPr lang="en-GB" altLang="hu-HU" baseline="-33000"/>
              <a:t>t2</a:t>
            </a:r>
            <a:r>
              <a:rPr lang="en-GB" altLang="hu-HU"/>
              <a:t> − X</a:t>
            </a:r>
            <a:r>
              <a:rPr lang="en-GB" altLang="hu-HU" baseline="-33000"/>
              <a:t>t1</a:t>
            </a:r>
            <a:r>
              <a:rPr lang="en-GB" altLang="hu-HU"/>
              <a:t>)/X</a:t>
            </a:r>
            <a:r>
              <a:rPr lang="en-GB" altLang="hu-HU" baseline="-33000"/>
              <a:t>t1</a:t>
            </a:r>
            <a:r>
              <a:rPr lang="en-GB" altLang="hu-HU"/>
              <a:t>; t</a:t>
            </a:r>
            <a:r>
              <a:rPr lang="en-GB" altLang="hu-HU" baseline="-33000"/>
              <a:t>1</a:t>
            </a:r>
            <a:r>
              <a:rPr lang="en-GB" altLang="hu-HU"/>
              <a:t> = 1990].</a:t>
            </a:r>
          </a:p>
        </p:txBody>
      </p:sp>
    </p:spTree>
    <p:extLst>
      <p:ext uri="{BB962C8B-B14F-4D97-AF65-F5344CB8AC3E}">
        <p14:creationId xmlns:p14="http://schemas.microsoft.com/office/powerpoint/2010/main" val="345377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3C364A-D08D-4723-A2F1-077A4AC863D4}"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33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3DDE370D-9B92-460E-94AF-1CA39EA104C4}" type="datetimeFigureOut">
              <a:rPr lang="hu-HU" smtClean="0"/>
              <a:t>2017. 12. 06.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313119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DDE370D-9B92-460E-94AF-1CA39EA104C4}" type="datetimeFigureOut">
              <a:rPr lang="hu-HU" smtClean="0"/>
              <a:t>2017. 12. 06.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355982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DDE370D-9B92-460E-94AF-1CA39EA104C4}" type="datetimeFigureOut">
              <a:rPr lang="hu-HU" smtClean="0"/>
              <a:t>2017. 12. 06.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29949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E9EFBB0-909F-49FA-A3CB-14E739E09457}"/>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8C6EFA08-7CF3-4245-AA7F-4006B1F4141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34433A7C-DA61-4EEF-8722-1566EDFA886A}"/>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75C12B6B-0F32-4DDB-B01A-0B58CEBCD46C}"/>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87C59A5B-4AD0-4C67-B344-CE0D6E04CB4E}"/>
              </a:ext>
            </a:extLst>
          </p:cNvPr>
          <p:cNvSpPr>
            <a:spLocks noGrp="1"/>
          </p:cNvSpPr>
          <p:nvPr>
            <p:ph type="sldNum" sz="quarter" idx="12"/>
          </p:nvPr>
        </p:nvSpPr>
        <p:spPr/>
        <p:txBody>
          <a:bodyPr/>
          <a:lstStyle>
            <a:lvl1pPr>
              <a:defRPr/>
            </a:lvl1pPr>
          </a:lstStyle>
          <a:p>
            <a:fld id="{83D8F5CD-6A5E-4136-A0BF-7475F9C81F7F}" type="slidenum">
              <a:rPr lang="hu-HU" altLang="hu-HU"/>
              <a:pPr/>
              <a:t>‹#›</a:t>
            </a:fld>
            <a:endParaRPr lang="hu-HU" altLang="hu-HU"/>
          </a:p>
        </p:txBody>
      </p:sp>
    </p:spTree>
    <p:extLst>
      <p:ext uri="{BB962C8B-B14F-4D97-AF65-F5344CB8AC3E}">
        <p14:creationId xmlns:p14="http://schemas.microsoft.com/office/powerpoint/2010/main" val="130852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F90CA3B-A283-4642-931B-13F03B4B700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FD9F2D80-9992-49E2-B5A2-3D3CE591CE76}"/>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6BEA094-1BE9-477D-ADFF-D93046A2FEB1}"/>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6F6AF2F3-EC4B-40CA-AFCB-8699F509490E}"/>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547C8382-35C9-4568-B270-BEEBC0921625}"/>
              </a:ext>
            </a:extLst>
          </p:cNvPr>
          <p:cNvSpPr>
            <a:spLocks noGrp="1"/>
          </p:cNvSpPr>
          <p:nvPr>
            <p:ph type="sldNum" sz="quarter" idx="12"/>
          </p:nvPr>
        </p:nvSpPr>
        <p:spPr/>
        <p:txBody>
          <a:bodyPr/>
          <a:lstStyle>
            <a:lvl1pPr>
              <a:defRPr/>
            </a:lvl1pPr>
          </a:lstStyle>
          <a:p>
            <a:fld id="{9C2EC15D-4FDC-4A5E-AB10-CBD517C95D9D}" type="slidenum">
              <a:rPr lang="hu-HU" altLang="hu-HU"/>
              <a:pPr/>
              <a:t>‹#›</a:t>
            </a:fld>
            <a:endParaRPr lang="hu-HU" altLang="hu-HU"/>
          </a:p>
        </p:txBody>
      </p:sp>
    </p:spTree>
    <p:extLst>
      <p:ext uri="{BB962C8B-B14F-4D97-AF65-F5344CB8AC3E}">
        <p14:creationId xmlns:p14="http://schemas.microsoft.com/office/powerpoint/2010/main" val="718306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F26672B-3FB1-4CAC-AB7F-EE8BBCD36431}"/>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350A3DDF-14BB-4F06-B57A-2B85AC092C0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id="{E19099E2-F38C-4553-AB07-F2A8F425F005}"/>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C9B35321-9361-4F21-AF81-659473D496EA}"/>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162E1D93-F740-40D8-A992-BCD69A0C318C}"/>
              </a:ext>
            </a:extLst>
          </p:cNvPr>
          <p:cNvSpPr>
            <a:spLocks noGrp="1"/>
          </p:cNvSpPr>
          <p:nvPr>
            <p:ph type="sldNum" sz="quarter" idx="12"/>
          </p:nvPr>
        </p:nvSpPr>
        <p:spPr/>
        <p:txBody>
          <a:bodyPr/>
          <a:lstStyle>
            <a:lvl1pPr>
              <a:defRPr/>
            </a:lvl1pPr>
          </a:lstStyle>
          <a:p>
            <a:fld id="{B93161D6-EA46-492E-8C26-404746D9C365}" type="slidenum">
              <a:rPr lang="hu-HU" altLang="hu-HU"/>
              <a:pPr/>
              <a:t>‹#›</a:t>
            </a:fld>
            <a:endParaRPr lang="hu-HU" altLang="hu-HU"/>
          </a:p>
        </p:txBody>
      </p:sp>
    </p:spTree>
    <p:extLst>
      <p:ext uri="{BB962C8B-B14F-4D97-AF65-F5344CB8AC3E}">
        <p14:creationId xmlns:p14="http://schemas.microsoft.com/office/powerpoint/2010/main" val="768904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C91504-FF72-44E1-B0E7-D57E5543D54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8FC9BC7D-AEAC-45AB-9A20-7404EA9F1BAF}"/>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06A9F248-530E-400D-A370-29BE584AE418}"/>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09C190DE-6DA5-40B8-A206-1B14A9A4C923}"/>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0C369486-B848-4922-84DF-D843C9432904}"/>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B20470B2-5886-4212-9F66-33C64FB0AADD}"/>
              </a:ext>
            </a:extLst>
          </p:cNvPr>
          <p:cNvSpPr>
            <a:spLocks noGrp="1"/>
          </p:cNvSpPr>
          <p:nvPr>
            <p:ph type="sldNum" sz="quarter" idx="12"/>
          </p:nvPr>
        </p:nvSpPr>
        <p:spPr/>
        <p:txBody>
          <a:bodyPr/>
          <a:lstStyle>
            <a:lvl1pPr>
              <a:defRPr/>
            </a:lvl1pPr>
          </a:lstStyle>
          <a:p>
            <a:fld id="{388C6AE5-D5ED-42CD-95C4-E88EBEC9AB7C}" type="slidenum">
              <a:rPr lang="hu-HU" altLang="hu-HU"/>
              <a:pPr/>
              <a:t>‹#›</a:t>
            </a:fld>
            <a:endParaRPr lang="hu-HU" altLang="hu-HU"/>
          </a:p>
        </p:txBody>
      </p:sp>
    </p:spTree>
    <p:extLst>
      <p:ext uri="{BB962C8B-B14F-4D97-AF65-F5344CB8AC3E}">
        <p14:creationId xmlns:p14="http://schemas.microsoft.com/office/powerpoint/2010/main" val="97572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525E4F1-8239-4F01-B88E-B3D90BD6280E}"/>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1E3D7C62-417D-457B-8FDE-5FEB0299A6F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id="{D9A0C90F-620D-4215-8C75-5C8D354CE3C1}"/>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C946E0B0-65C9-4333-A233-2BE70E3903E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id="{D828584F-1BA1-4C8B-B460-2727A1489788}"/>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DA84A759-C641-435D-A246-1A33DCAEE3BA}"/>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id="{404355A2-518E-4C4D-8BC4-84E3818A0C0B}"/>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id="{A0BF5CC0-AF2A-436A-AF75-A9417FBA162B}"/>
              </a:ext>
            </a:extLst>
          </p:cNvPr>
          <p:cNvSpPr>
            <a:spLocks noGrp="1"/>
          </p:cNvSpPr>
          <p:nvPr>
            <p:ph type="sldNum" sz="quarter" idx="12"/>
          </p:nvPr>
        </p:nvSpPr>
        <p:spPr/>
        <p:txBody>
          <a:bodyPr/>
          <a:lstStyle>
            <a:lvl1pPr>
              <a:defRPr/>
            </a:lvl1pPr>
          </a:lstStyle>
          <a:p>
            <a:fld id="{9A28557C-951B-46F6-B582-4D42D1B37531}" type="slidenum">
              <a:rPr lang="hu-HU" altLang="hu-HU"/>
              <a:pPr/>
              <a:t>‹#›</a:t>
            </a:fld>
            <a:endParaRPr lang="hu-HU" altLang="hu-HU"/>
          </a:p>
        </p:txBody>
      </p:sp>
    </p:spTree>
    <p:extLst>
      <p:ext uri="{BB962C8B-B14F-4D97-AF65-F5344CB8AC3E}">
        <p14:creationId xmlns:p14="http://schemas.microsoft.com/office/powerpoint/2010/main" val="76828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ED9679-B5C1-4192-9F29-F81C11264C15}"/>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A87DD17C-7900-42DB-BA08-17BC1F40751E}"/>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id="{69C8B66E-49F0-4EC7-93A9-7B61DD8E675F}"/>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id="{EF6AF64F-35EC-4592-8B7C-984A7416911F}"/>
              </a:ext>
            </a:extLst>
          </p:cNvPr>
          <p:cNvSpPr>
            <a:spLocks noGrp="1"/>
          </p:cNvSpPr>
          <p:nvPr>
            <p:ph type="sldNum" sz="quarter" idx="12"/>
          </p:nvPr>
        </p:nvSpPr>
        <p:spPr/>
        <p:txBody>
          <a:bodyPr/>
          <a:lstStyle>
            <a:lvl1pPr>
              <a:defRPr/>
            </a:lvl1pPr>
          </a:lstStyle>
          <a:p>
            <a:fld id="{CDC92152-9373-4F3F-81DA-174D2D5153A4}" type="slidenum">
              <a:rPr lang="hu-HU" altLang="hu-HU"/>
              <a:pPr/>
              <a:t>‹#›</a:t>
            </a:fld>
            <a:endParaRPr lang="hu-HU" altLang="hu-HU"/>
          </a:p>
        </p:txBody>
      </p:sp>
    </p:spTree>
    <p:extLst>
      <p:ext uri="{BB962C8B-B14F-4D97-AF65-F5344CB8AC3E}">
        <p14:creationId xmlns:p14="http://schemas.microsoft.com/office/powerpoint/2010/main" val="3188134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F55BF535-1BCB-4DC5-8519-A6A0F56C9AB3}"/>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id="{74B1AE8F-EBD5-4A27-B8C7-7FDED3FE64A5}"/>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id="{04285E9E-2D6A-40F7-BDA1-64BF285EEE4D}"/>
              </a:ext>
            </a:extLst>
          </p:cNvPr>
          <p:cNvSpPr>
            <a:spLocks noGrp="1"/>
          </p:cNvSpPr>
          <p:nvPr>
            <p:ph type="sldNum" sz="quarter" idx="12"/>
          </p:nvPr>
        </p:nvSpPr>
        <p:spPr/>
        <p:txBody>
          <a:bodyPr/>
          <a:lstStyle>
            <a:lvl1pPr>
              <a:defRPr/>
            </a:lvl1pPr>
          </a:lstStyle>
          <a:p>
            <a:fld id="{9E6EF14C-8DF2-4F95-95EB-E9C5EBD4ED8A}" type="slidenum">
              <a:rPr lang="hu-HU" altLang="hu-HU"/>
              <a:pPr/>
              <a:t>‹#›</a:t>
            </a:fld>
            <a:endParaRPr lang="hu-HU" altLang="hu-HU"/>
          </a:p>
        </p:txBody>
      </p:sp>
    </p:spTree>
    <p:extLst>
      <p:ext uri="{BB962C8B-B14F-4D97-AF65-F5344CB8AC3E}">
        <p14:creationId xmlns:p14="http://schemas.microsoft.com/office/powerpoint/2010/main" val="2817790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0DB201-F0AE-48CE-94E0-3F546A0E6746}"/>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12A446A7-B9DB-45F8-8EEA-088F2E7C210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546FEE2-E6B4-4E94-AEE0-6A93BDD271F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CDA59404-9C2C-41BD-8F64-185DE6938C10}"/>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75C2DDCF-9FB7-4BB4-99D7-3E20450B9F32}"/>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D27193E9-B7F6-43A5-97AD-7D5B44DBE342}"/>
              </a:ext>
            </a:extLst>
          </p:cNvPr>
          <p:cNvSpPr>
            <a:spLocks noGrp="1"/>
          </p:cNvSpPr>
          <p:nvPr>
            <p:ph type="sldNum" sz="quarter" idx="12"/>
          </p:nvPr>
        </p:nvSpPr>
        <p:spPr/>
        <p:txBody>
          <a:bodyPr/>
          <a:lstStyle>
            <a:lvl1pPr>
              <a:defRPr/>
            </a:lvl1pPr>
          </a:lstStyle>
          <a:p>
            <a:fld id="{C0A759FD-8B02-458B-91B1-8942D960DCBC}" type="slidenum">
              <a:rPr lang="hu-HU" altLang="hu-HU"/>
              <a:pPr/>
              <a:t>‹#›</a:t>
            </a:fld>
            <a:endParaRPr lang="hu-HU" altLang="hu-HU"/>
          </a:p>
        </p:txBody>
      </p:sp>
    </p:spTree>
    <p:extLst>
      <p:ext uri="{BB962C8B-B14F-4D97-AF65-F5344CB8AC3E}">
        <p14:creationId xmlns:p14="http://schemas.microsoft.com/office/powerpoint/2010/main" val="116968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DDE370D-9B92-460E-94AF-1CA39EA104C4}" type="datetimeFigureOut">
              <a:rPr lang="hu-HU" smtClean="0"/>
              <a:t>2017. 12. 06.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2928886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BB553FB-A416-4CD4-AC91-699E4D7424A0}"/>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D321D567-FB85-4CA1-8D61-909674EDA81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3147BA14-3D86-4336-927C-CD5E1611B1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D3469FF2-BD03-4480-9D43-F8E5BC7F6053}"/>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74D9586D-2D24-40DF-96D4-F12D8CCCCEBB}"/>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F5D6795C-AA29-4E39-96E3-EAFBF1870840}"/>
              </a:ext>
            </a:extLst>
          </p:cNvPr>
          <p:cNvSpPr>
            <a:spLocks noGrp="1"/>
          </p:cNvSpPr>
          <p:nvPr>
            <p:ph type="sldNum" sz="quarter" idx="12"/>
          </p:nvPr>
        </p:nvSpPr>
        <p:spPr/>
        <p:txBody>
          <a:bodyPr/>
          <a:lstStyle>
            <a:lvl1pPr>
              <a:defRPr/>
            </a:lvl1pPr>
          </a:lstStyle>
          <a:p>
            <a:fld id="{871DEE16-127E-41F0-84D6-9AF97A9A4E2C}" type="slidenum">
              <a:rPr lang="hu-HU" altLang="hu-HU"/>
              <a:pPr/>
              <a:t>‹#›</a:t>
            </a:fld>
            <a:endParaRPr lang="hu-HU" altLang="hu-HU"/>
          </a:p>
        </p:txBody>
      </p:sp>
    </p:spTree>
    <p:extLst>
      <p:ext uri="{BB962C8B-B14F-4D97-AF65-F5344CB8AC3E}">
        <p14:creationId xmlns:p14="http://schemas.microsoft.com/office/powerpoint/2010/main" val="49576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5D543CB-C152-4C50-88F8-2137FABF118A}"/>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327C9A3F-CF95-400B-BF90-641FD78D86C7}"/>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E2E0C733-F084-4A55-BCD2-D52C76F0DF31}"/>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A28AD6CA-75ED-46E4-A891-26B2713E1D60}"/>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9E8B9219-CFC3-4DBF-9CC5-3C4AF136C710}"/>
              </a:ext>
            </a:extLst>
          </p:cNvPr>
          <p:cNvSpPr>
            <a:spLocks noGrp="1"/>
          </p:cNvSpPr>
          <p:nvPr>
            <p:ph type="sldNum" sz="quarter" idx="12"/>
          </p:nvPr>
        </p:nvSpPr>
        <p:spPr/>
        <p:txBody>
          <a:bodyPr/>
          <a:lstStyle>
            <a:lvl1pPr>
              <a:defRPr/>
            </a:lvl1pPr>
          </a:lstStyle>
          <a:p>
            <a:fld id="{9C9CF760-734C-4137-BD4B-3102B69B0C0F}" type="slidenum">
              <a:rPr lang="hu-HU" altLang="hu-HU"/>
              <a:pPr/>
              <a:t>‹#›</a:t>
            </a:fld>
            <a:endParaRPr lang="hu-HU" altLang="hu-HU"/>
          </a:p>
        </p:txBody>
      </p:sp>
    </p:spTree>
    <p:extLst>
      <p:ext uri="{BB962C8B-B14F-4D97-AF65-F5344CB8AC3E}">
        <p14:creationId xmlns:p14="http://schemas.microsoft.com/office/powerpoint/2010/main" val="764833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993B0E6B-17B7-4386-B33F-22F404E6572F}"/>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67418176-3B97-42D1-8CB6-93663E68DFD2}"/>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6B3E928-7A07-4441-80B1-268B5B8F97D2}"/>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123E710C-16E8-42E9-99D8-3AE7EA41EA95}"/>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07CBEB12-9055-475C-8DC8-13B57CE60AE3}"/>
              </a:ext>
            </a:extLst>
          </p:cNvPr>
          <p:cNvSpPr>
            <a:spLocks noGrp="1"/>
          </p:cNvSpPr>
          <p:nvPr>
            <p:ph type="sldNum" sz="quarter" idx="12"/>
          </p:nvPr>
        </p:nvSpPr>
        <p:spPr/>
        <p:txBody>
          <a:bodyPr/>
          <a:lstStyle>
            <a:lvl1pPr>
              <a:defRPr/>
            </a:lvl1pPr>
          </a:lstStyle>
          <a:p>
            <a:fld id="{71177124-2B40-4B88-B40E-082B6BC7499F}" type="slidenum">
              <a:rPr lang="hu-HU" altLang="hu-HU"/>
              <a:pPr/>
              <a:t>‹#›</a:t>
            </a:fld>
            <a:endParaRPr lang="hu-HU" altLang="hu-HU"/>
          </a:p>
        </p:txBody>
      </p:sp>
    </p:spTree>
    <p:extLst>
      <p:ext uri="{BB962C8B-B14F-4D97-AF65-F5344CB8AC3E}">
        <p14:creationId xmlns:p14="http://schemas.microsoft.com/office/powerpoint/2010/main" val="123960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7EC9C0-EBA4-4693-B2B6-2BA8624B4279}"/>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77B27C81-C309-43F8-87BB-F5FAB4440329}"/>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FFA05EC-C7DC-4EB2-8FC7-AC37CBD0C3AE}"/>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88ACF277-7BBD-421B-B03C-1A661D4CABF0}"/>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9FC2AF8D-76B7-4DA6-8DE3-1097485D29A2}"/>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984D09EB-484D-4BDC-882B-D447613B141B}"/>
              </a:ext>
            </a:extLst>
          </p:cNvPr>
          <p:cNvSpPr>
            <a:spLocks noGrp="1"/>
          </p:cNvSpPr>
          <p:nvPr>
            <p:ph type="sldNum" sz="quarter" idx="12"/>
          </p:nvPr>
        </p:nvSpPr>
        <p:spPr>
          <a:xfrm>
            <a:off x="6553200" y="6245225"/>
            <a:ext cx="2133600" cy="476250"/>
          </a:xfrm>
        </p:spPr>
        <p:txBody>
          <a:bodyPr/>
          <a:lstStyle>
            <a:lvl1pPr>
              <a:defRPr/>
            </a:lvl1pPr>
          </a:lstStyle>
          <a:p>
            <a:fld id="{71A1A0AD-41E2-45C4-9BFB-78A0D29D20FC}" type="slidenum">
              <a:rPr lang="hu-HU" altLang="hu-HU"/>
              <a:pPr/>
              <a:t>‹#›</a:t>
            </a:fld>
            <a:endParaRPr lang="hu-HU" altLang="hu-HU"/>
          </a:p>
        </p:txBody>
      </p:sp>
    </p:spTree>
    <p:extLst>
      <p:ext uri="{BB962C8B-B14F-4D97-AF65-F5344CB8AC3E}">
        <p14:creationId xmlns:p14="http://schemas.microsoft.com/office/powerpoint/2010/main" val="3388259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7E321E7-76AA-4415-82DC-8F6A3874A6EF}"/>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62512FB1-342A-473F-9D84-7671EB206D6A}"/>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0A021623-01B3-4328-8617-1E8A1FEC177F}"/>
              </a:ext>
            </a:extLst>
          </p:cNvPr>
          <p:cNvSpPr>
            <a:spLocks noGrp="1"/>
          </p:cNvSpPr>
          <p:nvPr>
            <p:ph sz="quarter" idx="2"/>
          </p:nvPr>
        </p:nvSpPr>
        <p:spPr>
          <a:xfrm>
            <a:off x="4648200" y="1600200"/>
            <a:ext cx="4038600" cy="21859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a:extLst>
              <a:ext uri="{FF2B5EF4-FFF2-40B4-BE49-F238E27FC236}">
                <a16:creationId xmlns:a16="http://schemas.microsoft.com/office/drawing/2014/main" id="{2DACC73F-BF97-4687-96D1-D74642ACF2D9}"/>
              </a:ext>
            </a:extLst>
          </p:cNvPr>
          <p:cNvSpPr>
            <a:spLocks noGrp="1"/>
          </p:cNvSpPr>
          <p:nvPr>
            <p:ph sz="quarter" idx="3"/>
          </p:nvPr>
        </p:nvSpPr>
        <p:spPr>
          <a:xfrm>
            <a:off x="4648200" y="3938588"/>
            <a:ext cx="4038600" cy="2187575"/>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Dátum helye 5">
            <a:extLst>
              <a:ext uri="{FF2B5EF4-FFF2-40B4-BE49-F238E27FC236}">
                <a16:creationId xmlns:a16="http://schemas.microsoft.com/office/drawing/2014/main" id="{D71A9DE8-4813-4C05-8D3F-A65E513F15E6}"/>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7" name="Élőláb helye 6">
            <a:extLst>
              <a:ext uri="{FF2B5EF4-FFF2-40B4-BE49-F238E27FC236}">
                <a16:creationId xmlns:a16="http://schemas.microsoft.com/office/drawing/2014/main" id="{A570DF6C-BBC5-4B05-9DDD-31A1BA4B14FD}"/>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8" name="Dia számának helye 7">
            <a:extLst>
              <a:ext uri="{FF2B5EF4-FFF2-40B4-BE49-F238E27FC236}">
                <a16:creationId xmlns:a16="http://schemas.microsoft.com/office/drawing/2014/main" id="{29C96E7E-0792-4003-B801-73BF01CF0E10}"/>
              </a:ext>
            </a:extLst>
          </p:cNvPr>
          <p:cNvSpPr>
            <a:spLocks noGrp="1"/>
          </p:cNvSpPr>
          <p:nvPr>
            <p:ph type="sldNum" sz="quarter" idx="12"/>
          </p:nvPr>
        </p:nvSpPr>
        <p:spPr>
          <a:xfrm>
            <a:off x="6553200" y="6245225"/>
            <a:ext cx="2133600" cy="476250"/>
          </a:xfrm>
        </p:spPr>
        <p:txBody>
          <a:bodyPr/>
          <a:lstStyle>
            <a:lvl1pPr>
              <a:defRPr/>
            </a:lvl1pPr>
          </a:lstStyle>
          <a:p>
            <a:fld id="{23BFA5CA-0457-4704-830A-2DE2AD6F6F2A}" type="slidenum">
              <a:rPr lang="hu-HU" altLang="hu-HU"/>
              <a:pPr/>
              <a:t>‹#›</a:t>
            </a:fld>
            <a:endParaRPr lang="hu-HU" altLang="hu-HU"/>
          </a:p>
        </p:txBody>
      </p:sp>
    </p:spTree>
    <p:extLst>
      <p:ext uri="{BB962C8B-B14F-4D97-AF65-F5344CB8AC3E}">
        <p14:creationId xmlns:p14="http://schemas.microsoft.com/office/powerpoint/2010/main" val="1336645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04D8377-6FFF-45B2-89E9-75A1C7B92286}"/>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D1904DED-56CE-4FAB-A7DF-BCE5A4146B1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DAD685CF-7809-4BBD-BDF1-251E3F37DA89}"/>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BBEE6A80-680C-4E1A-A628-095AF1A0F3FA}"/>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02DEE1A2-B45A-407C-808F-9107475B5A5E}"/>
              </a:ext>
            </a:extLst>
          </p:cNvPr>
          <p:cNvSpPr>
            <a:spLocks noGrp="1"/>
          </p:cNvSpPr>
          <p:nvPr>
            <p:ph type="sldNum" sz="quarter" idx="12"/>
          </p:nvPr>
        </p:nvSpPr>
        <p:spPr/>
        <p:txBody>
          <a:bodyPr/>
          <a:lstStyle>
            <a:lvl1pPr>
              <a:defRPr/>
            </a:lvl1pPr>
          </a:lstStyle>
          <a:p>
            <a:fld id="{6AE6A0B7-73D6-4F52-A251-7B784D51A236}" type="slidenum">
              <a:rPr lang="hu-HU" altLang="hu-HU"/>
              <a:pPr/>
              <a:t>‹#›</a:t>
            </a:fld>
            <a:endParaRPr lang="hu-HU" altLang="hu-HU"/>
          </a:p>
        </p:txBody>
      </p:sp>
    </p:spTree>
    <p:extLst>
      <p:ext uri="{BB962C8B-B14F-4D97-AF65-F5344CB8AC3E}">
        <p14:creationId xmlns:p14="http://schemas.microsoft.com/office/powerpoint/2010/main" val="3071130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59CDCF4-B6E5-4AA5-9E9B-5878C4F6601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8BF38304-DFFC-41D7-9AA1-88F489CAAB36}"/>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05F2AA5-0040-4294-AEAB-1E7C103A4185}"/>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4E5AF09D-76A0-4187-93B7-F20CE2691253}"/>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BF0F3F91-2F1B-4CC1-B837-24B468332553}"/>
              </a:ext>
            </a:extLst>
          </p:cNvPr>
          <p:cNvSpPr>
            <a:spLocks noGrp="1"/>
          </p:cNvSpPr>
          <p:nvPr>
            <p:ph type="sldNum" sz="quarter" idx="12"/>
          </p:nvPr>
        </p:nvSpPr>
        <p:spPr/>
        <p:txBody>
          <a:bodyPr/>
          <a:lstStyle>
            <a:lvl1pPr>
              <a:defRPr/>
            </a:lvl1pPr>
          </a:lstStyle>
          <a:p>
            <a:fld id="{53F93892-E3E3-4BE6-A521-4EB729BB4301}" type="slidenum">
              <a:rPr lang="hu-HU" altLang="hu-HU"/>
              <a:pPr/>
              <a:t>‹#›</a:t>
            </a:fld>
            <a:endParaRPr lang="hu-HU" altLang="hu-HU"/>
          </a:p>
        </p:txBody>
      </p:sp>
    </p:spTree>
    <p:extLst>
      <p:ext uri="{BB962C8B-B14F-4D97-AF65-F5344CB8AC3E}">
        <p14:creationId xmlns:p14="http://schemas.microsoft.com/office/powerpoint/2010/main" val="3772283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F9A9597-87FB-4E6C-9FCB-C541D54F834E}"/>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84CF87E-D3C0-4CC2-99AC-BAFEF585E99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id="{6490000C-49BE-4117-B517-8C511205D26D}"/>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A8CAFB06-539F-4756-94E0-F56DC02EDF71}"/>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B095938C-75D5-4742-8BA3-1730E536B0EE}"/>
              </a:ext>
            </a:extLst>
          </p:cNvPr>
          <p:cNvSpPr>
            <a:spLocks noGrp="1"/>
          </p:cNvSpPr>
          <p:nvPr>
            <p:ph type="sldNum" sz="quarter" idx="12"/>
          </p:nvPr>
        </p:nvSpPr>
        <p:spPr/>
        <p:txBody>
          <a:bodyPr/>
          <a:lstStyle>
            <a:lvl1pPr>
              <a:defRPr/>
            </a:lvl1pPr>
          </a:lstStyle>
          <a:p>
            <a:fld id="{460D16B1-6E7E-4229-B77B-D0D34C9E44E2}" type="slidenum">
              <a:rPr lang="hu-HU" altLang="hu-HU"/>
              <a:pPr/>
              <a:t>‹#›</a:t>
            </a:fld>
            <a:endParaRPr lang="hu-HU" altLang="hu-HU"/>
          </a:p>
        </p:txBody>
      </p:sp>
    </p:spTree>
    <p:extLst>
      <p:ext uri="{BB962C8B-B14F-4D97-AF65-F5344CB8AC3E}">
        <p14:creationId xmlns:p14="http://schemas.microsoft.com/office/powerpoint/2010/main" val="2602820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EEAB05-3FD8-4732-AB7E-FD34836518B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600E8E3C-2865-4FAB-A351-7C0004A7108C}"/>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7A05876A-1748-4092-BD1B-E0AFC42487F2}"/>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34B002CB-CFD7-491A-BB74-FB9D68CED82B}"/>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9C71E704-B9CC-4B88-9965-6F93110D349C}"/>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A55A284E-B81B-4609-B87A-CBB866559753}"/>
              </a:ext>
            </a:extLst>
          </p:cNvPr>
          <p:cNvSpPr>
            <a:spLocks noGrp="1"/>
          </p:cNvSpPr>
          <p:nvPr>
            <p:ph type="sldNum" sz="quarter" idx="12"/>
          </p:nvPr>
        </p:nvSpPr>
        <p:spPr/>
        <p:txBody>
          <a:bodyPr/>
          <a:lstStyle>
            <a:lvl1pPr>
              <a:defRPr/>
            </a:lvl1pPr>
          </a:lstStyle>
          <a:p>
            <a:fld id="{B3927ECC-0581-4331-9A4A-63EB702EF0B5}" type="slidenum">
              <a:rPr lang="hu-HU" altLang="hu-HU"/>
              <a:pPr/>
              <a:t>‹#›</a:t>
            </a:fld>
            <a:endParaRPr lang="hu-HU" altLang="hu-HU"/>
          </a:p>
        </p:txBody>
      </p:sp>
    </p:spTree>
    <p:extLst>
      <p:ext uri="{BB962C8B-B14F-4D97-AF65-F5344CB8AC3E}">
        <p14:creationId xmlns:p14="http://schemas.microsoft.com/office/powerpoint/2010/main" val="2093675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DE5668-2AB8-4A32-B10E-DBBEDD7AB7CC}"/>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76D6A0F3-1031-40E0-B97C-72343B3E319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id="{399311F4-F445-4685-8C1C-E936BC400B52}"/>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866A8C84-8E31-4E8E-A8AC-3D3071377E0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id="{04BBB4E4-F0B3-46D8-B35A-6D1EBD38FA81}"/>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E85C1C83-50B0-4424-8C8B-5FFE726959A3}"/>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id="{34CCBD04-D5C5-48E1-9AFF-5E7840B67223}"/>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id="{D88E1F32-4854-4335-BAD0-5FEED3969299}"/>
              </a:ext>
            </a:extLst>
          </p:cNvPr>
          <p:cNvSpPr>
            <a:spLocks noGrp="1"/>
          </p:cNvSpPr>
          <p:nvPr>
            <p:ph type="sldNum" sz="quarter" idx="12"/>
          </p:nvPr>
        </p:nvSpPr>
        <p:spPr/>
        <p:txBody>
          <a:bodyPr/>
          <a:lstStyle>
            <a:lvl1pPr>
              <a:defRPr/>
            </a:lvl1pPr>
          </a:lstStyle>
          <a:p>
            <a:fld id="{6EF63D5C-26A0-430F-AA7B-CF7A291D6454}" type="slidenum">
              <a:rPr lang="hu-HU" altLang="hu-HU"/>
              <a:pPr/>
              <a:t>‹#›</a:t>
            </a:fld>
            <a:endParaRPr lang="hu-HU" altLang="hu-HU"/>
          </a:p>
        </p:txBody>
      </p:sp>
    </p:spTree>
    <p:extLst>
      <p:ext uri="{BB962C8B-B14F-4D97-AF65-F5344CB8AC3E}">
        <p14:creationId xmlns:p14="http://schemas.microsoft.com/office/powerpoint/2010/main" val="3165561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Mintaszöveg-stílusok szerkesztése</a:t>
            </a:r>
          </a:p>
        </p:txBody>
      </p:sp>
      <p:sp>
        <p:nvSpPr>
          <p:cNvPr id="4" name="Date Placeholder 3"/>
          <p:cNvSpPr>
            <a:spLocks noGrp="1"/>
          </p:cNvSpPr>
          <p:nvPr>
            <p:ph type="dt" sz="half" idx="10"/>
          </p:nvPr>
        </p:nvSpPr>
        <p:spPr/>
        <p:txBody>
          <a:bodyPr/>
          <a:lstStyle/>
          <a:p>
            <a:fld id="{3DDE370D-9B92-460E-94AF-1CA39EA104C4}" type="datetimeFigureOut">
              <a:rPr lang="hu-HU" smtClean="0"/>
              <a:t>2017. 12. 06.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2846247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4C44C7-8DA0-4FE6-B134-5DF6F18AB59C}"/>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8E063713-074C-4BA9-BEAC-0E401693B5A0}"/>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id="{93DAF998-409C-4AD0-B59C-358FACC16B4B}"/>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id="{981856EE-2550-48ED-AAED-5FB7EB65691D}"/>
              </a:ext>
            </a:extLst>
          </p:cNvPr>
          <p:cNvSpPr>
            <a:spLocks noGrp="1"/>
          </p:cNvSpPr>
          <p:nvPr>
            <p:ph type="sldNum" sz="quarter" idx="12"/>
          </p:nvPr>
        </p:nvSpPr>
        <p:spPr/>
        <p:txBody>
          <a:bodyPr/>
          <a:lstStyle>
            <a:lvl1pPr>
              <a:defRPr/>
            </a:lvl1pPr>
          </a:lstStyle>
          <a:p>
            <a:fld id="{75E92EAA-DBAC-42DD-A8A7-14F0C0F4DAAE}" type="slidenum">
              <a:rPr lang="hu-HU" altLang="hu-HU"/>
              <a:pPr/>
              <a:t>‹#›</a:t>
            </a:fld>
            <a:endParaRPr lang="hu-HU" altLang="hu-HU"/>
          </a:p>
        </p:txBody>
      </p:sp>
    </p:spTree>
    <p:extLst>
      <p:ext uri="{BB962C8B-B14F-4D97-AF65-F5344CB8AC3E}">
        <p14:creationId xmlns:p14="http://schemas.microsoft.com/office/powerpoint/2010/main" val="2056099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3205D037-6FA2-4C31-B9CD-59D3A916993B}"/>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id="{1C35143B-EE5C-4D35-876C-3E4B313260EF}"/>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id="{E4A419B5-FC47-4506-AEB4-BC64BC9C9EFC}"/>
              </a:ext>
            </a:extLst>
          </p:cNvPr>
          <p:cNvSpPr>
            <a:spLocks noGrp="1"/>
          </p:cNvSpPr>
          <p:nvPr>
            <p:ph type="sldNum" sz="quarter" idx="12"/>
          </p:nvPr>
        </p:nvSpPr>
        <p:spPr/>
        <p:txBody>
          <a:bodyPr/>
          <a:lstStyle>
            <a:lvl1pPr>
              <a:defRPr/>
            </a:lvl1pPr>
          </a:lstStyle>
          <a:p>
            <a:fld id="{EFCACAC7-4F0B-4602-B0A2-FFF9724ABC05}" type="slidenum">
              <a:rPr lang="hu-HU" altLang="hu-HU"/>
              <a:pPr/>
              <a:t>‹#›</a:t>
            </a:fld>
            <a:endParaRPr lang="hu-HU" altLang="hu-HU"/>
          </a:p>
        </p:txBody>
      </p:sp>
    </p:spTree>
    <p:extLst>
      <p:ext uri="{BB962C8B-B14F-4D97-AF65-F5344CB8AC3E}">
        <p14:creationId xmlns:p14="http://schemas.microsoft.com/office/powerpoint/2010/main" val="608418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0F12E9A-04F2-4B24-9BA3-C4CC525BF433}"/>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4A3E0C91-2637-41DB-B3AA-0D7001F99AF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B679B5A3-D979-409C-AF2C-F47585886A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C3610A62-09B6-481B-B761-170946F99970}"/>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32218CD5-6AD6-49A1-A7C8-87B54B4A5645}"/>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7C446180-41B9-4225-8826-BD2CAA02D800}"/>
              </a:ext>
            </a:extLst>
          </p:cNvPr>
          <p:cNvSpPr>
            <a:spLocks noGrp="1"/>
          </p:cNvSpPr>
          <p:nvPr>
            <p:ph type="sldNum" sz="quarter" idx="12"/>
          </p:nvPr>
        </p:nvSpPr>
        <p:spPr/>
        <p:txBody>
          <a:bodyPr/>
          <a:lstStyle>
            <a:lvl1pPr>
              <a:defRPr/>
            </a:lvl1pPr>
          </a:lstStyle>
          <a:p>
            <a:fld id="{4B7193DB-19B1-4C69-A214-89C2A25D1ACD}" type="slidenum">
              <a:rPr lang="hu-HU" altLang="hu-HU"/>
              <a:pPr/>
              <a:t>‹#›</a:t>
            </a:fld>
            <a:endParaRPr lang="hu-HU" altLang="hu-HU"/>
          </a:p>
        </p:txBody>
      </p:sp>
    </p:spTree>
    <p:extLst>
      <p:ext uri="{BB962C8B-B14F-4D97-AF65-F5344CB8AC3E}">
        <p14:creationId xmlns:p14="http://schemas.microsoft.com/office/powerpoint/2010/main" val="403368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6C18308-D7BE-49FB-9804-06B96647FA41}"/>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7DFA5F79-06B1-4428-98DF-D289B0466AF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B95A246B-D0DA-4832-BF43-E42C851148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21C1D2F2-00BE-4CEB-A71F-36C6238B03F0}"/>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04640F77-51D5-4917-9ABA-23E54159898F}"/>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1C7B1A60-8326-47CB-8C04-396F5CD26819}"/>
              </a:ext>
            </a:extLst>
          </p:cNvPr>
          <p:cNvSpPr>
            <a:spLocks noGrp="1"/>
          </p:cNvSpPr>
          <p:nvPr>
            <p:ph type="sldNum" sz="quarter" idx="12"/>
          </p:nvPr>
        </p:nvSpPr>
        <p:spPr/>
        <p:txBody>
          <a:bodyPr/>
          <a:lstStyle>
            <a:lvl1pPr>
              <a:defRPr/>
            </a:lvl1pPr>
          </a:lstStyle>
          <a:p>
            <a:fld id="{90E56D28-552C-477C-806E-E3FEF7BD6F7A}" type="slidenum">
              <a:rPr lang="hu-HU" altLang="hu-HU"/>
              <a:pPr/>
              <a:t>‹#›</a:t>
            </a:fld>
            <a:endParaRPr lang="hu-HU" altLang="hu-HU"/>
          </a:p>
        </p:txBody>
      </p:sp>
    </p:spTree>
    <p:extLst>
      <p:ext uri="{BB962C8B-B14F-4D97-AF65-F5344CB8AC3E}">
        <p14:creationId xmlns:p14="http://schemas.microsoft.com/office/powerpoint/2010/main" val="520371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37B34B-35CA-4653-9AF8-F09E9CF222DB}"/>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3A525368-BBB0-4788-859D-49E55C6EDCE3}"/>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893394C-539D-4030-9ED7-725B7925260D}"/>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2796B6BB-C7A0-4CE5-9798-9B7B7BF6C133}"/>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72F4F802-6633-4FC2-88A9-50D19F0C80FF}"/>
              </a:ext>
            </a:extLst>
          </p:cNvPr>
          <p:cNvSpPr>
            <a:spLocks noGrp="1"/>
          </p:cNvSpPr>
          <p:nvPr>
            <p:ph type="sldNum" sz="quarter" idx="12"/>
          </p:nvPr>
        </p:nvSpPr>
        <p:spPr/>
        <p:txBody>
          <a:bodyPr/>
          <a:lstStyle>
            <a:lvl1pPr>
              <a:defRPr/>
            </a:lvl1pPr>
          </a:lstStyle>
          <a:p>
            <a:fld id="{5472AD20-EE26-4FD3-B809-4E78963483C7}" type="slidenum">
              <a:rPr lang="hu-HU" altLang="hu-HU"/>
              <a:pPr/>
              <a:t>‹#›</a:t>
            </a:fld>
            <a:endParaRPr lang="hu-HU" altLang="hu-HU"/>
          </a:p>
        </p:txBody>
      </p:sp>
    </p:spTree>
    <p:extLst>
      <p:ext uri="{BB962C8B-B14F-4D97-AF65-F5344CB8AC3E}">
        <p14:creationId xmlns:p14="http://schemas.microsoft.com/office/powerpoint/2010/main" val="916008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8CB79882-EFD6-4F13-B7AA-581E7D394854}"/>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15932B4B-90B6-4F16-B91C-4D582A02B957}"/>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70401435-FE70-44D6-8A9E-9EBE92E43D07}"/>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8F85FA28-2037-4D3B-864F-0AA282FC12FB}"/>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E362B65B-0012-4EF4-80DB-3BC2812EEEAE}"/>
              </a:ext>
            </a:extLst>
          </p:cNvPr>
          <p:cNvSpPr>
            <a:spLocks noGrp="1"/>
          </p:cNvSpPr>
          <p:nvPr>
            <p:ph type="sldNum" sz="quarter" idx="12"/>
          </p:nvPr>
        </p:nvSpPr>
        <p:spPr/>
        <p:txBody>
          <a:bodyPr/>
          <a:lstStyle>
            <a:lvl1pPr>
              <a:defRPr/>
            </a:lvl1pPr>
          </a:lstStyle>
          <a:p>
            <a:fld id="{518E9A6C-6D99-4557-A47B-58423F9CD0E7}" type="slidenum">
              <a:rPr lang="hu-HU" altLang="hu-HU"/>
              <a:pPr/>
              <a:t>‹#›</a:t>
            </a:fld>
            <a:endParaRPr lang="hu-HU" altLang="hu-HU"/>
          </a:p>
        </p:txBody>
      </p:sp>
    </p:spTree>
    <p:extLst>
      <p:ext uri="{BB962C8B-B14F-4D97-AF65-F5344CB8AC3E}">
        <p14:creationId xmlns:p14="http://schemas.microsoft.com/office/powerpoint/2010/main" val="2378632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C2B7291-9A3B-4F10-BB41-1350FD6CF1EA}"/>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3D6BEBB8-951B-43D5-AE7C-521BBBFEDA45}"/>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20DEFE43-B0B1-4583-8D6E-9947E64DBEE8}"/>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36FF88B8-0E50-4293-B2D4-486B91EB26B1}"/>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96CFF3C0-2730-47CA-9B46-2C1D215AC9A3}"/>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79A550EB-3264-4CA4-884C-2CCAFFB29E58}"/>
              </a:ext>
            </a:extLst>
          </p:cNvPr>
          <p:cNvSpPr>
            <a:spLocks noGrp="1"/>
          </p:cNvSpPr>
          <p:nvPr>
            <p:ph type="sldNum" sz="quarter" idx="12"/>
          </p:nvPr>
        </p:nvSpPr>
        <p:spPr>
          <a:xfrm>
            <a:off x="6553200" y="6245225"/>
            <a:ext cx="2133600" cy="476250"/>
          </a:xfrm>
        </p:spPr>
        <p:txBody>
          <a:bodyPr/>
          <a:lstStyle>
            <a:lvl1pPr>
              <a:defRPr/>
            </a:lvl1pPr>
          </a:lstStyle>
          <a:p>
            <a:fld id="{02330BFE-A298-4C18-AE5D-86007312FE57}" type="slidenum">
              <a:rPr lang="hu-HU" altLang="hu-HU"/>
              <a:pPr/>
              <a:t>‹#›</a:t>
            </a:fld>
            <a:endParaRPr lang="hu-HU" altLang="hu-HU"/>
          </a:p>
        </p:txBody>
      </p:sp>
    </p:spTree>
    <p:extLst>
      <p:ext uri="{BB962C8B-B14F-4D97-AF65-F5344CB8AC3E}">
        <p14:creationId xmlns:p14="http://schemas.microsoft.com/office/powerpoint/2010/main" val="1563193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1C76C1-5788-4456-965D-3B769A37EE7D}"/>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E3F2C3C7-7ACA-4BAC-B3EA-F2F55C0EBE4E}"/>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A96CF39C-E567-4CF3-846A-34892707CC26}"/>
              </a:ext>
            </a:extLst>
          </p:cNvPr>
          <p:cNvSpPr>
            <a:spLocks noGrp="1"/>
          </p:cNvSpPr>
          <p:nvPr>
            <p:ph sz="quarter" idx="2"/>
          </p:nvPr>
        </p:nvSpPr>
        <p:spPr>
          <a:xfrm>
            <a:off x="4648200" y="1600200"/>
            <a:ext cx="4038600" cy="21859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a:extLst>
              <a:ext uri="{FF2B5EF4-FFF2-40B4-BE49-F238E27FC236}">
                <a16:creationId xmlns:a16="http://schemas.microsoft.com/office/drawing/2014/main" id="{EB3DE678-5892-41F0-B7B9-2C75BE5F8E47}"/>
              </a:ext>
            </a:extLst>
          </p:cNvPr>
          <p:cNvSpPr>
            <a:spLocks noGrp="1"/>
          </p:cNvSpPr>
          <p:nvPr>
            <p:ph sz="quarter" idx="3"/>
          </p:nvPr>
        </p:nvSpPr>
        <p:spPr>
          <a:xfrm>
            <a:off x="4648200" y="3938588"/>
            <a:ext cx="4038600" cy="2187575"/>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Dátum helye 5">
            <a:extLst>
              <a:ext uri="{FF2B5EF4-FFF2-40B4-BE49-F238E27FC236}">
                <a16:creationId xmlns:a16="http://schemas.microsoft.com/office/drawing/2014/main" id="{1630D2FA-6F50-4D49-BF27-553721210B9E}"/>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7" name="Élőláb helye 6">
            <a:extLst>
              <a:ext uri="{FF2B5EF4-FFF2-40B4-BE49-F238E27FC236}">
                <a16:creationId xmlns:a16="http://schemas.microsoft.com/office/drawing/2014/main" id="{D904B00E-9A0E-428B-A5F2-34891054ED5F}"/>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8" name="Dia számának helye 7">
            <a:extLst>
              <a:ext uri="{FF2B5EF4-FFF2-40B4-BE49-F238E27FC236}">
                <a16:creationId xmlns:a16="http://schemas.microsoft.com/office/drawing/2014/main" id="{6290420F-183B-4AF2-BF08-898CCF0759C2}"/>
              </a:ext>
            </a:extLst>
          </p:cNvPr>
          <p:cNvSpPr>
            <a:spLocks noGrp="1"/>
          </p:cNvSpPr>
          <p:nvPr>
            <p:ph type="sldNum" sz="quarter" idx="12"/>
          </p:nvPr>
        </p:nvSpPr>
        <p:spPr>
          <a:xfrm>
            <a:off x="6553200" y="6245225"/>
            <a:ext cx="2133600" cy="476250"/>
          </a:xfrm>
        </p:spPr>
        <p:txBody>
          <a:bodyPr/>
          <a:lstStyle>
            <a:lvl1pPr>
              <a:defRPr/>
            </a:lvl1pPr>
          </a:lstStyle>
          <a:p>
            <a:fld id="{05729904-31A9-4829-ABF0-E8BE83D32466}" type="slidenum">
              <a:rPr lang="hu-HU" altLang="hu-HU"/>
              <a:pPr/>
              <a:t>‹#›</a:t>
            </a:fld>
            <a:endParaRPr lang="hu-HU" altLang="hu-HU"/>
          </a:p>
        </p:txBody>
      </p:sp>
    </p:spTree>
    <p:extLst>
      <p:ext uri="{BB962C8B-B14F-4D97-AF65-F5344CB8AC3E}">
        <p14:creationId xmlns:p14="http://schemas.microsoft.com/office/powerpoint/2010/main" val="1312944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F358284-A977-4189-B36B-0B1F3D73E74A}"/>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8328D888-412E-4D95-A63D-30F77E4E0E5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Rectangle 4">
            <a:extLst>
              <a:ext uri="{FF2B5EF4-FFF2-40B4-BE49-F238E27FC236}">
                <a16:creationId xmlns:a16="http://schemas.microsoft.com/office/drawing/2014/main" id="{79702938-D475-4DAB-9053-F41828D8FAAB}"/>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id="{3288BD77-B455-4C74-9C0B-9B6C953F9B91}"/>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id="{B1ADD72F-5AC2-4B0D-A7ED-220E2CAC2087}"/>
              </a:ext>
            </a:extLst>
          </p:cNvPr>
          <p:cNvSpPr>
            <a:spLocks noGrp="1" noChangeArrowheads="1"/>
          </p:cNvSpPr>
          <p:nvPr>
            <p:ph type="sldNum" sz="quarter" idx="12"/>
          </p:nvPr>
        </p:nvSpPr>
        <p:spPr>
          <a:ln/>
        </p:spPr>
        <p:txBody>
          <a:bodyPr/>
          <a:lstStyle>
            <a:lvl1pPr>
              <a:defRPr/>
            </a:lvl1pPr>
          </a:lstStyle>
          <a:p>
            <a:pPr>
              <a:defRPr/>
            </a:pPr>
            <a:fld id="{76887291-6550-4C46-AF7A-BE8F18BA9F74}" type="slidenum">
              <a:rPr lang="hu-HU" altLang="hu-HU"/>
              <a:pPr>
                <a:defRPr/>
              </a:pPr>
              <a:t>‹#›</a:t>
            </a:fld>
            <a:endParaRPr lang="hu-HU" altLang="hu-HU"/>
          </a:p>
        </p:txBody>
      </p:sp>
    </p:spTree>
    <p:extLst>
      <p:ext uri="{BB962C8B-B14F-4D97-AF65-F5344CB8AC3E}">
        <p14:creationId xmlns:p14="http://schemas.microsoft.com/office/powerpoint/2010/main" val="946865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D005C9-F4AB-4A02-8E75-EE16E358B54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CA7CCCEC-166A-4BD3-908E-8DEE336650C9}"/>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id="{64389CA6-3D42-4802-8A73-8712CEA781CB}"/>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id="{997EE658-C8C9-46B4-90E9-23B508D72728}"/>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id="{21935C03-9D57-4271-87BB-898AADCE1CF8}"/>
              </a:ext>
            </a:extLst>
          </p:cNvPr>
          <p:cNvSpPr>
            <a:spLocks noGrp="1" noChangeArrowheads="1"/>
          </p:cNvSpPr>
          <p:nvPr>
            <p:ph type="sldNum" sz="quarter" idx="12"/>
          </p:nvPr>
        </p:nvSpPr>
        <p:spPr>
          <a:ln/>
        </p:spPr>
        <p:txBody>
          <a:bodyPr/>
          <a:lstStyle>
            <a:lvl1pPr>
              <a:defRPr/>
            </a:lvl1pPr>
          </a:lstStyle>
          <a:p>
            <a:pPr>
              <a:defRPr/>
            </a:pPr>
            <a:fld id="{56FBEF17-0C5B-458D-AFFB-931E38EBCCDB}" type="slidenum">
              <a:rPr lang="hu-HU" altLang="hu-HU"/>
              <a:pPr>
                <a:defRPr/>
              </a:pPr>
              <a:t>‹#›</a:t>
            </a:fld>
            <a:endParaRPr lang="hu-HU" altLang="hu-HU"/>
          </a:p>
        </p:txBody>
      </p:sp>
    </p:spTree>
    <p:extLst>
      <p:ext uri="{BB962C8B-B14F-4D97-AF65-F5344CB8AC3E}">
        <p14:creationId xmlns:p14="http://schemas.microsoft.com/office/powerpoint/2010/main" val="2838895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3DDE370D-9B92-460E-94AF-1CA39EA104C4}" type="datetimeFigureOut">
              <a:rPr lang="hu-HU" smtClean="0"/>
              <a:t>2017. 12. 06.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2126773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B481A24-3213-4976-A678-52EBD8390CE7}"/>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21495C63-C5B1-4483-B4CA-6421AD7BECA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Rectangle 4">
            <a:extLst>
              <a:ext uri="{FF2B5EF4-FFF2-40B4-BE49-F238E27FC236}">
                <a16:creationId xmlns:a16="http://schemas.microsoft.com/office/drawing/2014/main" id="{416767DE-9F50-4C04-B0D1-ECC40090E08C}"/>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id="{45472719-12B7-48EC-80EE-383F9F725E67}"/>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id="{F5430FBD-FF83-4B01-A702-556D7E776805}"/>
              </a:ext>
            </a:extLst>
          </p:cNvPr>
          <p:cNvSpPr>
            <a:spLocks noGrp="1" noChangeArrowheads="1"/>
          </p:cNvSpPr>
          <p:nvPr>
            <p:ph type="sldNum" sz="quarter" idx="12"/>
          </p:nvPr>
        </p:nvSpPr>
        <p:spPr>
          <a:ln/>
        </p:spPr>
        <p:txBody>
          <a:bodyPr/>
          <a:lstStyle>
            <a:lvl1pPr>
              <a:defRPr/>
            </a:lvl1pPr>
          </a:lstStyle>
          <a:p>
            <a:pPr>
              <a:defRPr/>
            </a:pPr>
            <a:fld id="{37A4CFA0-65C7-430B-AE44-0DF4B7451CD3}" type="slidenum">
              <a:rPr lang="hu-HU" altLang="hu-HU"/>
              <a:pPr>
                <a:defRPr/>
              </a:pPr>
              <a:t>‹#›</a:t>
            </a:fld>
            <a:endParaRPr lang="hu-HU" altLang="hu-HU"/>
          </a:p>
        </p:txBody>
      </p:sp>
    </p:spTree>
    <p:extLst>
      <p:ext uri="{BB962C8B-B14F-4D97-AF65-F5344CB8AC3E}">
        <p14:creationId xmlns:p14="http://schemas.microsoft.com/office/powerpoint/2010/main" val="817642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8787A2-9159-4542-A97E-6F516ED1282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74593D39-ED27-4718-9D9D-4090B3799C67}"/>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348D2E1E-FA37-485C-A739-16A94C52A71A}"/>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a:extLst>
              <a:ext uri="{FF2B5EF4-FFF2-40B4-BE49-F238E27FC236}">
                <a16:creationId xmlns:a16="http://schemas.microsoft.com/office/drawing/2014/main" id="{E03F687D-3ADC-456B-B212-DCD44A00D273}"/>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id="{F5DC1458-54ED-482E-B4D5-1E9C0F4AA97D}"/>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id="{3F98B7F9-3A73-4EC3-948F-191BB256F4D1}"/>
              </a:ext>
            </a:extLst>
          </p:cNvPr>
          <p:cNvSpPr>
            <a:spLocks noGrp="1" noChangeArrowheads="1"/>
          </p:cNvSpPr>
          <p:nvPr>
            <p:ph type="sldNum" sz="quarter" idx="12"/>
          </p:nvPr>
        </p:nvSpPr>
        <p:spPr>
          <a:ln/>
        </p:spPr>
        <p:txBody>
          <a:bodyPr/>
          <a:lstStyle>
            <a:lvl1pPr>
              <a:defRPr/>
            </a:lvl1pPr>
          </a:lstStyle>
          <a:p>
            <a:pPr>
              <a:defRPr/>
            </a:pPr>
            <a:fld id="{8CD4823E-D65E-4EAD-A489-1D4E7AAB3E2C}" type="slidenum">
              <a:rPr lang="hu-HU" altLang="hu-HU"/>
              <a:pPr>
                <a:defRPr/>
              </a:pPr>
              <a:t>‹#›</a:t>
            </a:fld>
            <a:endParaRPr lang="hu-HU" altLang="hu-HU"/>
          </a:p>
        </p:txBody>
      </p:sp>
    </p:spTree>
    <p:extLst>
      <p:ext uri="{BB962C8B-B14F-4D97-AF65-F5344CB8AC3E}">
        <p14:creationId xmlns:p14="http://schemas.microsoft.com/office/powerpoint/2010/main" val="1468008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44C213D-234C-4957-A129-528850425B6E}"/>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FD95B939-AF9F-457D-9604-E7211A464B9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id="{BCE95454-C905-4D39-936A-B94A48994B20}"/>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7DB4F11C-5C91-4DB6-AE1F-1F11E90C5A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id="{644E770E-F614-4FB1-9AD9-B4D1D872AD1B}"/>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a:extLst>
              <a:ext uri="{FF2B5EF4-FFF2-40B4-BE49-F238E27FC236}">
                <a16:creationId xmlns:a16="http://schemas.microsoft.com/office/drawing/2014/main" id="{2608BF8E-3F65-4E80-8F40-D0EAF22A8F9A}"/>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a:extLst>
              <a:ext uri="{FF2B5EF4-FFF2-40B4-BE49-F238E27FC236}">
                <a16:creationId xmlns:a16="http://schemas.microsoft.com/office/drawing/2014/main" id="{8EB6DA8C-26F7-4233-9889-9BF35D0E1628}"/>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a:extLst>
              <a:ext uri="{FF2B5EF4-FFF2-40B4-BE49-F238E27FC236}">
                <a16:creationId xmlns:a16="http://schemas.microsoft.com/office/drawing/2014/main" id="{B96F9D24-CC5A-4AD1-A06F-4E3DA76E9535}"/>
              </a:ext>
            </a:extLst>
          </p:cNvPr>
          <p:cNvSpPr>
            <a:spLocks noGrp="1" noChangeArrowheads="1"/>
          </p:cNvSpPr>
          <p:nvPr>
            <p:ph type="sldNum" sz="quarter" idx="12"/>
          </p:nvPr>
        </p:nvSpPr>
        <p:spPr>
          <a:ln/>
        </p:spPr>
        <p:txBody>
          <a:bodyPr/>
          <a:lstStyle>
            <a:lvl1pPr>
              <a:defRPr/>
            </a:lvl1pPr>
          </a:lstStyle>
          <a:p>
            <a:pPr>
              <a:defRPr/>
            </a:pPr>
            <a:fld id="{23DBC3C4-BC30-4D07-B90D-54FCAEBF2AA7}" type="slidenum">
              <a:rPr lang="hu-HU" altLang="hu-HU"/>
              <a:pPr>
                <a:defRPr/>
              </a:pPr>
              <a:t>‹#›</a:t>
            </a:fld>
            <a:endParaRPr lang="hu-HU" altLang="hu-HU"/>
          </a:p>
        </p:txBody>
      </p:sp>
    </p:spTree>
    <p:extLst>
      <p:ext uri="{BB962C8B-B14F-4D97-AF65-F5344CB8AC3E}">
        <p14:creationId xmlns:p14="http://schemas.microsoft.com/office/powerpoint/2010/main" val="2941890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63A160-B8CE-46E6-A4C2-71D6CEAAE9FD}"/>
              </a:ext>
            </a:extLst>
          </p:cNvPr>
          <p:cNvSpPr>
            <a:spLocks noGrp="1"/>
          </p:cNvSpPr>
          <p:nvPr>
            <p:ph type="title"/>
          </p:nvPr>
        </p:nvSpPr>
        <p:spPr/>
        <p:txBody>
          <a:bodyPr/>
          <a:lstStyle/>
          <a:p>
            <a:r>
              <a:rPr lang="hu-HU"/>
              <a:t>Mintacím szerkesztése</a:t>
            </a:r>
          </a:p>
        </p:txBody>
      </p:sp>
      <p:sp>
        <p:nvSpPr>
          <p:cNvPr id="3" name="Rectangle 4">
            <a:extLst>
              <a:ext uri="{FF2B5EF4-FFF2-40B4-BE49-F238E27FC236}">
                <a16:creationId xmlns:a16="http://schemas.microsoft.com/office/drawing/2014/main" id="{A28952BB-14C0-45FC-8743-C1E48D62A1DA}"/>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a:extLst>
              <a:ext uri="{FF2B5EF4-FFF2-40B4-BE49-F238E27FC236}">
                <a16:creationId xmlns:a16="http://schemas.microsoft.com/office/drawing/2014/main" id="{CA597B41-C4F1-41FB-9561-C6FFE48EBDE6}"/>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a:extLst>
              <a:ext uri="{FF2B5EF4-FFF2-40B4-BE49-F238E27FC236}">
                <a16:creationId xmlns:a16="http://schemas.microsoft.com/office/drawing/2014/main" id="{CA746D46-1C3E-4941-8F9C-0E76B4755A16}"/>
              </a:ext>
            </a:extLst>
          </p:cNvPr>
          <p:cNvSpPr>
            <a:spLocks noGrp="1" noChangeArrowheads="1"/>
          </p:cNvSpPr>
          <p:nvPr>
            <p:ph type="sldNum" sz="quarter" idx="12"/>
          </p:nvPr>
        </p:nvSpPr>
        <p:spPr>
          <a:ln/>
        </p:spPr>
        <p:txBody>
          <a:bodyPr/>
          <a:lstStyle>
            <a:lvl1pPr>
              <a:defRPr/>
            </a:lvl1pPr>
          </a:lstStyle>
          <a:p>
            <a:pPr>
              <a:defRPr/>
            </a:pPr>
            <a:fld id="{A8C5EADC-CB62-4EAC-B62B-FF9F7AE31A1E}" type="slidenum">
              <a:rPr lang="hu-HU" altLang="hu-HU"/>
              <a:pPr>
                <a:defRPr/>
              </a:pPr>
              <a:t>‹#›</a:t>
            </a:fld>
            <a:endParaRPr lang="hu-HU" altLang="hu-HU"/>
          </a:p>
        </p:txBody>
      </p:sp>
    </p:spTree>
    <p:extLst>
      <p:ext uri="{BB962C8B-B14F-4D97-AF65-F5344CB8AC3E}">
        <p14:creationId xmlns:p14="http://schemas.microsoft.com/office/powerpoint/2010/main" val="2594270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BBA974-8B50-4EAD-8C6A-96744783CBF4}"/>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a:extLst>
              <a:ext uri="{FF2B5EF4-FFF2-40B4-BE49-F238E27FC236}">
                <a16:creationId xmlns:a16="http://schemas.microsoft.com/office/drawing/2014/main" id="{356B393D-7620-417D-8696-F84D656D2440}"/>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a:extLst>
              <a:ext uri="{FF2B5EF4-FFF2-40B4-BE49-F238E27FC236}">
                <a16:creationId xmlns:a16="http://schemas.microsoft.com/office/drawing/2014/main" id="{3B227417-A914-478D-AEB7-BCE0C502B1AD}"/>
              </a:ext>
            </a:extLst>
          </p:cNvPr>
          <p:cNvSpPr>
            <a:spLocks noGrp="1" noChangeArrowheads="1"/>
          </p:cNvSpPr>
          <p:nvPr>
            <p:ph type="sldNum" sz="quarter" idx="12"/>
          </p:nvPr>
        </p:nvSpPr>
        <p:spPr>
          <a:ln/>
        </p:spPr>
        <p:txBody>
          <a:bodyPr/>
          <a:lstStyle>
            <a:lvl1pPr>
              <a:defRPr/>
            </a:lvl1pPr>
          </a:lstStyle>
          <a:p>
            <a:pPr>
              <a:defRPr/>
            </a:pPr>
            <a:fld id="{57758E78-607C-435D-B147-37708C9B4A15}" type="slidenum">
              <a:rPr lang="hu-HU" altLang="hu-HU"/>
              <a:pPr>
                <a:defRPr/>
              </a:pPr>
              <a:t>‹#›</a:t>
            </a:fld>
            <a:endParaRPr lang="hu-HU" altLang="hu-HU"/>
          </a:p>
        </p:txBody>
      </p:sp>
    </p:spTree>
    <p:extLst>
      <p:ext uri="{BB962C8B-B14F-4D97-AF65-F5344CB8AC3E}">
        <p14:creationId xmlns:p14="http://schemas.microsoft.com/office/powerpoint/2010/main" val="218514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D93588E-D290-4C47-8F16-7D2EE1DEB3F4}"/>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F0979105-C372-407A-A6BD-9B26D4AA2E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219D32F-BCFF-4810-9FC6-F51D0413A63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Rectangle 4">
            <a:extLst>
              <a:ext uri="{FF2B5EF4-FFF2-40B4-BE49-F238E27FC236}">
                <a16:creationId xmlns:a16="http://schemas.microsoft.com/office/drawing/2014/main" id="{3D47FF3A-D231-47FF-B671-C79786B93470}"/>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id="{04837693-ED88-4B58-94DE-32BE8B8BF706}"/>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id="{8B1B59E1-DD65-4F49-8384-9E0A2D14F454}"/>
              </a:ext>
            </a:extLst>
          </p:cNvPr>
          <p:cNvSpPr>
            <a:spLocks noGrp="1" noChangeArrowheads="1"/>
          </p:cNvSpPr>
          <p:nvPr>
            <p:ph type="sldNum" sz="quarter" idx="12"/>
          </p:nvPr>
        </p:nvSpPr>
        <p:spPr>
          <a:ln/>
        </p:spPr>
        <p:txBody>
          <a:bodyPr/>
          <a:lstStyle>
            <a:lvl1pPr>
              <a:defRPr/>
            </a:lvl1pPr>
          </a:lstStyle>
          <a:p>
            <a:pPr>
              <a:defRPr/>
            </a:pPr>
            <a:fld id="{AB7B93D8-CB4B-4DDD-A3DF-33B43DBB8B69}" type="slidenum">
              <a:rPr lang="hu-HU" altLang="hu-HU"/>
              <a:pPr>
                <a:defRPr/>
              </a:pPr>
              <a:t>‹#›</a:t>
            </a:fld>
            <a:endParaRPr lang="hu-HU" altLang="hu-HU"/>
          </a:p>
        </p:txBody>
      </p:sp>
    </p:spTree>
    <p:extLst>
      <p:ext uri="{BB962C8B-B14F-4D97-AF65-F5344CB8AC3E}">
        <p14:creationId xmlns:p14="http://schemas.microsoft.com/office/powerpoint/2010/main" val="362373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B51CF46-6546-4148-AE45-6B3FF1697B7A}"/>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DED19B0B-B972-4510-A58A-B696D74E64F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a:extLst>
              <a:ext uri="{FF2B5EF4-FFF2-40B4-BE49-F238E27FC236}">
                <a16:creationId xmlns:a16="http://schemas.microsoft.com/office/drawing/2014/main" id="{CB1FD42B-50ED-411D-AC98-91916F4C2A3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Rectangle 4">
            <a:extLst>
              <a:ext uri="{FF2B5EF4-FFF2-40B4-BE49-F238E27FC236}">
                <a16:creationId xmlns:a16="http://schemas.microsoft.com/office/drawing/2014/main" id="{D13477B5-CED0-4D5C-8A88-91D56CFA7BA3}"/>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id="{6EB28D00-BDCD-4FA6-8492-9F121179999F}"/>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id="{815AA556-D7BF-4C9A-ADA0-794B22E4BA00}"/>
              </a:ext>
            </a:extLst>
          </p:cNvPr>
          <p:cNvSpPr>
            <a:spLocks noGrp="1" noChangeArrowheads="1"/>
          </p:cNvSpPr>
          <p:nvPr>
            <p:ph type="sldNum" sz="quarter" idx="12"/>
          </p:nvPr>
        </p:nvSpPr>
        <p:spPr>
          <a:ln/>
        </p:spPr>
        <p:txBody>
          <a:bodyPr/>
          <a:lstStyle>
            <a:lvl1pPr>
              <a:defRPr/>
            </a:lvl1pPr>
          </a:lstStyle>
          <a:p>
            <a:pPr>
              <a:defRPr/>
            </a:pPr>
            <a:fld id="{4A5E96AC-33B7-4238-B607-56CB2B66AD5C}" type="slidenum">
              <a:rPr lang="hu-HU" altLang="hu-HU"/>
              <a:pPr>
                <a:defRPr/>
              </a:pPr>
              <a:t>‹#›</a:t>
            </a:fld>
            <a:endParaRPr lang="hu-HU" altLang="hu-HU"/>
          </a:p>
        </p:txBody>
      </p:sp>
    </p:spTree>
    <p:extLst>
      <p:ext uri="{BB962C8B-B14F-4D97-AF65-F5344CB8AC3E}">
        <p14:creationId xmlns:p14="http://schemas.microsoft.com/office/powerpoint/2010/main" val="137415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2398A2-8EBA-4F64-8078-4D89278B2305}"/>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4394D65F-1517-44E1-BC48-62B060BC8C57}"/>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id="{B21761ED-98BC-4131-9DFD-37B06E078DE9}"/>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id="{4DC5E78F-B023-4827-A268-FE0DABD8574A}"/>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id="{8A34D7B8-E042-417B-865E-A6E1A960A188}"/>
              </a:ext>
            </a:extLst>
          </p:cNvPr>
          <p:cNvSpPr>
            <a:spLocks noGrp="1" noChangeArrowheads="1"/>
          </p:cNvSpPr>
          <p:nvPr>
            <p:ph type="sldNum" sz="quarter" idx="12"/>
          </p:nvPr>
        </p:nvSpPr>
        <p:spPr>
          <a:ln/>
        </p:spPr>
        <p:txBody>
          <a:bodyPr/>
          <a:lstStyle>
            <a:lvl1pPr>
              <a:defRPr/>
            </a:lvl1pPr>
          </a:lstStyle>
          <a:p>
            <a:pPr>
              <a:defRPr/>
            </a:pPr>
            <a:fld id="{5AEFA0BE-10DF-48BE-8903-0D68BE4756F1}" type="slidenum">
              <a:rPr lang="hu-HU" altLang="hu-HU"/>
              <a:pPr>
                <a:defRPr/>
              </a:pPr>
              <a:t>‹#›</a:t>
            </a:fld>
            <a:endParaRPr lang="hu-HU" altLang="hu-HU"/>
          </a:p>
        </p:txBody>
      </p:sp>
    </p:spTree>
    <p:extLst>
      <p:ext uri="{BB962C8B-B14F-4D97-AF65-F5344CB8AC3E}">
        <p14:creationId xmlns:p14="http://schemas.microsoft.com/office/powerpoint/2010/main" val="3598020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4696D8CA-7D7C-4637-8401-3F05996EAB10}"/>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5EF8F7F8-A634-4165-9A2A-AC727BAA7089}"/>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id="{7440208C-7D74-4889-9067-9E5666B117B6}"/>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id="{8E346401-B244-4407-9436-ECE42D880222}"/>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id="{3176D187-DD0E-43B6-805B-9919B8446343}"/>
              </a:ext>
            </a:extLst>
          </p:cNvPr>
          <p:cNvSpPr>
            <a:spLocks noGrp="1" noChangeArrowheads="1"/>
          </p:cNvSpPr>
          <p:nvPr>
            <p:ph type="sldNum" sz="quarter" idx="12"/>
          </p:nvPr>
        </p:nvSpPr>
        <p:spPr>
          <a:ln/>
        </p:spPr>
        <p:txBody>
          <a:bodyPr/>
          <a:lstStyle>
            <a:lvl1pPr>
              <a:defRPr/>
            </a:lvl1pPr>
          </a:lstStyle>
          <a:p>
            <a:pPr>
              <a:defRPr/>
            </a:pPr>
            <a:fld id="{36050070-46A5-40DE-A6D8-44582BB401FE}" type="slidenum">
              <a:rPr lang="hu-HU" altLang="hu-HU"/>
              <a:pPr>
                <a:defRPr/>
              </a:pPr>
              <a:t>‹#›</a:t>
            </a:fld>
            <a:endParaRPr lang="hu-HU" altLang="hu-HU"/>
          </a:p>
        </p:txBody>
      </p:sp>
    </p:spTree>
    <p:extLst>
      <p:ext uri="{BB962C8B-B14F-4D97-AF65-F5344CB8AC3E}">
        <p14:creationId xmlns:p14="http://schemas.microsoft.com/office/powerpoint/2010/main" val="136705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94FBAE6-CB70-4E98-8193-C374F055F4B5}"/>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F73C2D4A-2187-46FD-8E4C-0C7D261D529D}"/>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F9BF9EBD-5D27-48D5-9914-F029EAA12215}"/>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a:extLst>
              <a:ext uri="{FF2B5EF4-FFF2-40B4-BE49-F238E27FC236}">
                <a16:creationId xmlns:a16="http://schemas.microsoft.com/office/drawing/2014/main" id="{A5C9D68A-F9D9-4FE9-A4B9-B7B442C20E8C}"/>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id="{C0516D81-F5A1-4000-8382-98B81DB8AA40}"/>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id="{8A57B345-BAC5-46AC-8EB0-AF245E2FE168}"/>
              </a:ext>
            </a:extLst>
          </p:cNvPr>
          <p:cNvSpPr>
            <a:spLocks noGrp="1" noChangeArrowheads="1"/>
          </p:cNvSpPr>
          <p:nvPr>
            <p:ph type="sldNum" sz="quarter" idx="12"/>
          </p:nvPr>
        </p:nvSpPr>
        <p:spPr>
          <a:ln/>
        </p:spPr>
        <p:txBody>
          <a:bodyPr/>
          <a:lstStyle>
            <a:lvl1pPr>
              <a:defRPr/>
            </a:lvl1pPr>
          </a:lstStyle>
          <a:p>
            <a:pPr>
              <a:defRPr/>
            </a:pPr>
            <a:fld id="{DB08C95B-1ECC-43A5-B93C-89F9F5A6ABD5}" type="slidenum">
              <a:rPr lang="hu-HU" altLang="hu-HU"/>
              <a:pPr>
                <a:defRPr/>
              </a:pPr>
              <a:t>‹#›</a:t>
            </a:fld>
            <a:endParaRPr lang="hu-HU" altLang="hu-HU"/>
          </a:p>
        </p:txBody>
      </p:sp>
    </p:spTree>
    <p:extLst>
      <p:ext uri="{BB962C8B-B14F-4D97-AF65-F5344CB8AC3E}">
        <p14:creationId xmlns:p14="http://schemas.microsoft.com/office/powerpoint/2010/main" val="365008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3DDE370D-9B92-460E-94AF-1CA39EA104C4}" type="datetimeFigureOut">
              <a:rPr lang="hu-HU" smtClean="0"/>
              <a:t>2017. 12. 06.</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1083089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A50DB18-7D71-491C-8404-AD941906FB72}"/>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BC7FAF69-E5B6-438E-9CDC-FF26C4F86C70}"/>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34FBA20F-7509-4B60-AF1A-34B0928602D2}"/>
              </a:ext>
            </a:extLst>
          </p:cNvPr>
          <p:cNvSpPr>
            <a:spLocks noGrp="1"/>
          </p:cNvSpPr>
          <p:nvPr>
            <p:ph sz="quarter" idx="2"/>
          </p:nvPr>
        </p:nvSpPr>
        <p:spPr>
          <a:xfrm>
            <a:off x="4648200" y="1600200"/>
            <a:ext cx="4038600" cy="21859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a:extLst>
              <a:ext uri="{FF2B5EF4-FFF2-40B4-BE49-F238E27FC236}">
                <a16:creationId xmlns:a16="http://schemas.microsoft.com/office/drawing/2014/main" id="{89D61637-1AEE-42F1-A0AF-5B783ABF10DF}"/>
              </a:ext>
            </a:extLst>
          </p:cNvPr>
          <p:cNvSpPr>
            <a:spLocks noGrp="1"/>
          </p:cNvSpPr>
          <p:nvPr>
            <p:ph sz="quarter" idx="3"/>
          </p:nvPr>
        </p:nvSpPr>
        <p:spPr>
          <a:xfrm>
            <a:off x="4648200" y="3938588"/>
            <a:ext cx="4038600" cy="2187575"/>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Rectangle 4">
            <a:extLst>
              <a:ext uri="{FF2B5EF4-FFF2-40B4-BE49-F238E27FC236}">
                <a16:creationId xmlns:a16="http://schemas.microsoft.com/office/drawing/2014/main" id="{8681E7ED-36C3-4AE3-BF5F-EE6584EB1AA6}"/>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7" name="Rectangle 5">
            <a:extLst>
              <a:ext uri="{FF2B5EF4-FFF2-40B4-BE49-F238E27FC236}">
                <a16:creationId xmlns:a16="http://schemas.microsoft.com/office/drawing/2014/main" id="{B6509205-99AC-405F-8D44-C0AB7515B98D}"/>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8" name="Rectangle 6">
            <a:extLst>
              <a:ext uri="{FF2B5EF4-FFF2-40B4-BE49-F238E27FC236}">
                <a16:creationId xmlns:a16="http://schemas.microsoft.com/office/drawing/2014/main" id="{656231AC-DBEA-40EC-9469-4F642DC838D6}"/>
              </a:ext>
            </a:extLst>
          </p:cNvPr>
          <p:cNvSpPr>
            <a:spLocks noGrp="1" noChangeArrowheads="1"/>
          </p:cNvSpPr>
          <p:nvPr>
            <p:ph type="sldNum" sz="quarter" idx="12"/>
          </p:nvPr>
        </p:nvSpPr>
        <p:spPr>
          <a:ln/>
        </p:spPr>
        <p:txBody>
          <a:bodyPr/>
          <a:lstStyle>
            <a:lvl1pPr>
              <a:defRPr/>
            </a:lvl1pPr>
          </a:lstStyle>
          <a:p>
            <a:pPr>
              <a:defRPr/>
            </a:pPr>
            <a:fld id="{39E4A25A-4259-4F02-9CAF-ACD8CAE461C5}" type="slidenum">
              <a:rPr lang="hu-HU" altLang="hu-HU"/>
              <a:pPr>
                <a:defRPr/>
              </a:pPr>
              <a:t>‹#›</a:t>
            </a:fld>
            <a:endParaRPr lang="hu-HU" altLang="hu-HU"/>
          </a:p>
        </p:txBody>
      </p:sp>
    </p:spTree>
    <p:extLst>
      <p:ext uri="{BB962C8B-B14F-4D97-AF65-F5344CB8AC3E}">
        <p14:creationId xmlns:p14="http://schemas.microsoft.com/office/powerpoint/2010/main" val="4097836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5FA208-9865-4911-9088-BD057CCE2034}"/>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7C3E891C-6D83-4EDB-875C-AF056C981F4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00A1E7D7-AEAB-4DEA-9C22-13460887CF55}"/>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99DD3090-0C41-4416-BCFB-664DB21FC9C4}"/>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8D3D874D-47F4-42D7-89F7-DF629C2E804E}"/>
              </a:ext>
            </a:extLst>
          </p:cNvPr>
          <p:cNvSpPr>
            <a:spLocks noGrp="1"/>
          </p:cNvSpPr>
          <p:nvPr>
            <p:ph type="sldNum" sz="quarter" idx="12"/>
          </p:nvPr>
        </p:nvSpPr>
        <p:spPr/>
        <p:txBody>
          <a:bodyPr/>
          <a:lstStyle>
            <a:lvl1pPr>
              <a:defRPr/>
            </a:lvl1pPr>
          </a:lstStyle>
          <a:p>
            <a:fld id="{730811B2-4F6F-4811-A21A-C50D0BB12944}" type="slidenum">
              <a:rPr lang="hu-HU" altLang="hu-HU"/>
              <a:pPr/>
              <a:t>‹#›</a:t>
            </a:fld>
            <a:endParaRPr lang="hu-HU" altLang="hu-HU"/>
          </a:p>
        </p:txBody>
      </p:sp>
    </p:spTree>
    <p:extLst>
      <p:ext uri="{BB962C8B-B14F-4D97-AF65-F5344CB8AC3E}">
        <p14:creationId xmlns:p14="http://schemas.microsoft.com/office/powerpoint/2010/main" val="20303409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09F906-1138-49F2-8658-83AF04E50A6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75B6008-DC4C-437A-9B90-C36C01C4D10A}"/>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494C114-9E92-460B-AFE1-C60E8B96063C}"/>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344EB641-988D-43E5-9431-22E07B933564}"/>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D4157E8A-3BF0-4941-8604-386ACCE43512}"/>
              </a:ext>
            </a:extLst>
          </p:cNvPr>
          <p:cNvSpPr>
            <a:spLocks noGrp="1"/>
          </p:cNvSpPr>
          <p:nvPr>
            <p:ph type="sldNum" sz="quarter" idx="12"/>
          </p:nvPr>
        </p:nvSpPr>
        <p:spPr/>
        <p:txBody>
          <a:bodyPr/>
          <a:lstStyle>
            <a:lvl1pPr>
              <a:defRPr/>
            </a:lvl1pPr>
          </a:lstStyle>
          <a:p>
            <a:fld id="{EFAA4A05-2EAF-478C-9EED-FB36BD986593}" type="slidenum">
              <a:rPr lang="hu-HU" altLang="hu-HU"/>
              <a:pPr/>
              <a:t>‹#›</a:t>
            </a:fld>
            <a:endParaRPr lang="hu-HU" altLang="hu-HU"/>
          </a:p>
        </p:txBody>
      </p:sp>
    </p:spTree>
    <p:extLst>
      <p:ext uri="{BB962C8B-B14F-4D97-AF65-F5344CB8AC3E}">
        <p14:creationId xmlns:p14="http://schemas.microsoft.com/office/powerpoint/2010/main" val="1635135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4B213C-1974-49E4-87C4-52257A220763}"/>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5B17EDF0-2463-442D-888E-F416D08673F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id="{296CDAAE-B9D8-4E01-8D83-00AC683C4A66}"/>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3E951F63-0C92-4B81-B059-D5535B32BFAE}"/>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456D3E59-2750-427E-9CC6-459B95AB29C2}"/>
              </a:ext>
            </a:extLst>
          </p:cNvPr>
          <p:cNvSpPr>
            <a:spLocks noGrp="1"/>
          </p:cNvSpPr>
          <p:nvPr>
            <p:ph type="sldNum" sz="quarter" idx="12"/>
          </p:nvPr>
        </p:nvSpPr>
        <p:spPr/>
        <p:txBody>
          <a:bodyPr/>
          <a:lstStyle>
            <a:lvl1pPr>
              <a:defRPr/>
            </a:lvl1pPr>
          </a:lstStyle>
          <a:p>
            <a:fld id="{93E083A6-3BA9-418D-B311-B3DF35235D83}" type="slidenum">
              <a:rPr lang="hu-HU" altLang="hu-HU"/>
              <a:pPr/>
              <a:t>‹#›</a:t>
            </a:fld>
            <a:endParaRPr lang="hu-HU" altLang="hu-HU"/>
          </a:p>
        </p:txBody>
      </p:sp>
    </p:spTree>
    <p:extLst>
      <p:ext uri="{BB962C8B-B14F-4D97-AF65-F5344CB8AC3E}">
        <p14:creationId xmlns:p14="http://schemas.microsoft.com/office/powerpoint/2010/main" val="393931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4EBED88-651E-4536-86A1-9DAC2E5D9AA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BFD3BFFA-E53D-42F4-AD16-0C837BB3C0FF}"/>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73FBCA3-7DD1-494F-ADCC-48E34ED4D700}"/>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B437ABA4-9B83-4577-AAD5-44D84EF3FD17}"/>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D464596F-45F4-4419-A1AB-B7FAC33E4AD9}"/>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6ADC25A0-E072-416E-82AC-E398DBD11EA5}"/>
              </a:ext>
            </a:extLst>
          </p:cNvPr>
          <p:cNvSpPr>
            <a:spLocks noGrp="1"/>
          </p:cNvSpPr>
          <p:nvPr>
            <p:ph type="sldNum" sz="quarter" idx="12"/>
          </p:nvPr>
        </p:nvSpPr>
        <p:spPr/>
        <p:txBody>
          <a:bodyPr/>
          <a:lstStyle>
            <a:lvl1pPr>
              <a:defRPr/>
            </a:lvl1pPr>
          </a:lstStyle>
          <a:p>
            <a:fld id="{98897641-F439-4CF1-BFD0-B6451BC75FBD}" type="slidenum">
              <a:rPr lang="hu-HU" altLang="hu-HU"/>
              <a:pPr/>
              <a:t>‹#›</a:t>
            </a:fld>
            <a:endParaRPr lang="hu-HU" altLang="hu-HU"/>
          </a:p>
        </p:txBody>
      </p:sp>
    </p:spTree>
    <p:extLst>
      <p:ext uri="{BB962C8B-B14F-4D97-AF65-F5344CB8AC3E}">
        <p14:creationId xmlns:p14="http://schemas.microsoft.com/office/powerpoint/2010/main" val="3291939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74F361-97B7-4C15-BC5A-D6A5FFF626CE}"/>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A57B8DCF-6D3E-4288-BB8A-B5053334F7E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id="{EA48C8C9-CBB4-44B0-99FE-C565CADA5771}"/>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9B39B0C7-A343-4368-A9B1-7F9A4933850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id="{11146A4E-E94C-4C99-B8B4-DEC26E0E07B7}"/>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A8CBB576-CB0E-42EC-A69C-32D76B11E9E5}"/>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id="{5A6C94E9-FDEA-4E0E-A6E8-A6D44915AB08}"/>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id="{6159EFE5-387D-4162-823A-61EE6CBAD758}"/>
              </a:ext>
            </a:extLst>
          </p:cNvPr>
          <p:cNvSpPr>
            <a:spLocks noGrp="1"/>
          </p:cNvSpPr>
          <p:nvPr>
            <p:ph type="sldNum" sz="quarter" idx="12"/>
          </p:nvPr>
        </p:nvSpPr>
        <p:spPr/>
        <p:txBody>
          <a:bodyPr/>
          <a:lstStyle>
            <a:lvl1pPr>
              <a:defRPr/>
            </a:lvl1pPr>
          </a:lstStyle>
          <a:p>
            <a:fld id="{2EB79A03-8319-4A03-9DB8-30EFD370E013}" type="slidenum">
              <a:rPr lang="hu-HU" altLang="hu-HU"/>
              <a:pPr/>
              <a:t>‹#›</a:t>
            </a:fld>
            <a:endParaRPr lang="hu-HU" altLang="hu-HU"/>
          </a:p>
        </p:txBody>
      </p:sp>
    </p:spTree>
    <p:extLst>
      <p:ext uri="{BB962C8B-B14F-4D97-AF65-F5344CB8AC3E}">
        <p14:creationId xmlns:p14="http://schemas.microsoft.com/office/powerpoint/2010/main" val="1960954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0E8298-AEF1-43D1-BA6A-62B9A23CB76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A7FE32B3-34A3-40EA-9E71-15FC84040556}"/>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id="{6AB623AC-C41A-4F7C-8AD5-9909E6F75873}"/>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id="{696236A5-A18E-4D33-BBD5-400BF9777B6B}"/>
              </a:ext>
            </a:extLst>
          </p:cNvPr>
          <p:cNvSpPr>
            <a:spLocks noGrp="1"/>
          </p:cNvSpPr>
          <p:nvPr>
            <p:ph type="sldNum" sz="quarter" idx="12"/>
          </p:nvPr>
        </p:nvSpPr>
        <p:spPr/>
        <p:txBody>
          <a:bodyPr/>
          <a:lstStyle>
            <a:lvl1pPr>
              <a:defRPr/>
            </a:lvl1pPr>
          </a:lstStyle>
          <a:p>
            <a:fld id="{0F8279DD-87E4-4648-9C6F-1067E050B9D2}" type="slidenum">
              <a:rPr lang="hu-HU" altLang="hu-HU"/>
              <a:pPr/>
              <a:t>‹#›</a:t>
            </a:fld>
            <a:endParaRPr lang="hu-HU" altLang="hu-HU"/>
          </a:p>
        </p:txBody>
      </p:sp>
    </p:spTree>
    <p:extLst>
      <p:ext uri="{BB962C8B-B14F-4D97-AF65-F5344CB8AC3E}">
        <p14:creationId xmlns:p14="http://schemas.microsoft.com/office/powerpoint/2010/main" val="1404401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769A6780-0258-4538-A2C0-489FA2C67CE4}"/>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id="{B9106E40-CD7C-4B72-ADDF-37E1D2472A28}"/>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id="{61174E0C-6D86-4F32-BE53-20821DA40F71}"/>
              </a:ext>
            </a:extLst>
          </p:cNvPr>
          <p:cNvSpPr>
            <a:spLocks noGrp="1"/>
          </p:cNvSpPr>
          <p:nvPr>
            <p:ph type="sldNum" sz="quarter" idx="12"/>
          </p:nvPr>
        </p:nvSpPr>
        <p:spPr/>
        <p:txBody>
          <a:bodyPr/>
          <a:lstStyle>
            <a:lvl1pPr>
              <a:defRPr/>
            </a:lvl1pPr>
          </a:lstStyle>
          <a:p>
            <a:fld id="{6DAEC195-ACC9-4D3E-AEA2-B16CD03F0D26}" type="slidenum">
              <a:rPr lang="hu-HU" altLang="hu-HU"/>
              <a:pPr/>
              <a:t>‹#›</a:t>
            </a:fld>
            <a:endParaRPr lang="hu-HU" altLang="hu-HU"/>
          </a:p>
        </p:txBody>
      </p:sp>
    </p:spTree>
    <p:extLst>
      <p:ext uri="{BB962C8B-B14F-4D97-AF65-F5344CB8AC3E}">
        <p14:creationId xmlns:p14="http://schemas.microsoft.com/office/powerpoint/2010/main" val="1256600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9BE2B8-C363-49B4-931C-7A795CB95AC3}"/>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CE87DF82-3A61-4CC8-A47B-3E33F2FB422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52DB0A41-1A36-4B70-B672-DFB959F2E6C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723A1D63-567C-402E-882A-4EDCFF2C5252}"/>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4EB132C4-F1D3-499A-9A42-DA76E0BBB95E}"/>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F241B9B5-64A4-475E-84F1-B764500FE252}"/>
              </a:ext>
            </a:extLst>
          </p:cNvPr>
          <p:cNvSpPr>
            <a:spLocks noGrp="1"/>
          </p:cNvSpPr>
          <p:nvPr>
            <p:ph type="sldNum" sz="quarter" idx="12"/>
          </p:nvPr>
        </p:nvSpPr>
        <p:spPr/>
        <p:txBody>
          <a:bodyPr/>
          <a:lstStyle>
            <a:lvl1pPr>
              <a:defRPr/>
            </a:lvl1pPr>
          </a:lstStyle>
          <a:p>
            <a:fld id="{4D120835-CE85-43E5-B95D-8B848FE18BC8}" type="slidenum">
              <a:rPr lang="hu-HU" altLang="hu-HU"/>
              <a:pPr/>
              <a:t>‹#›</a:t>
            </a:fld>
            <a:endParaRPr lang="hu-HU" altLang="hu-HU"/>
          </a:p>
        </p:txBody>
      </p:sp>
    </p:spTree>
    <p:extLst>
      <p:ext uri="{BB962C8B-B14F-4D97-AF65-F5344CB8AC3E}">
        <p14:creationId xmlns:p14="http://schemas.microsoft.com/office/powerpoint/2010/main" val="1118521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9827E29-3518-4852-BC5D-C0561B233543}"/>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85A3E05E-28A1-4AE7-8367-BD5D00985EF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ECFFF4F-5587-4439-BB34-F85169A1D7E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B1A143B5-EC5E-417B-86DB-5AD87E694166}"/>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C7490FCE-D7FD-4089-BB9B-78A5923908E0}"/>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9F6BEBF3-20F1-4CDC-B2E6-67D01F0B298B}"/>
              </a:ext>
            </a:extLst>
          </p:cNvPr>
          <p:cNvSpPr>
            <a:spLocks noGrp="1"/>
          </p:cNvSpPr>
          <p:nvPr>
            <p:ph type="sldNum" sz="quarter" idx="12"/>
          </p:nvPr>
        </p:nvSpPr>
        <p:spPr/>
        <p:txBody>
          <a:bodyPr/>
          <a:lstStyle>
            <a:lvl1pPr>
              <a:defRPr/>
            </a:lvl1pPr>
          </a:lstStyle>
          <a:p>
            <a:fld id="{EE40924E-5BEF-4771-9657-CA21B0E5AF28}" type="slidenum">
              <a:rPr lang="hu-HU" altLang="hu-HU"/>
              <a:pPr/>
              <a:t>‹#›</a:t>
            </a:fld>
            <a:endParaRPr lang="hu-HU" altLang="hu-HU"/>
          </a:p>
        </p:txBody>
      </p:sp>
    </p:spTree>
    <p:extLst>
      <p:ext uri="{BB962C8B-B14F-4D97-AF65-F5344CB8AC3E}">
        <p14:creationId xmlns:p14="http://schemas.microsoft.com/office/powerpoint/2010/main" val="105718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3DDE370D-9B92-460E-94AF-1CA39EA104C4}" type="datetimeFigureOut">
              <a:rPr lang="hu-HU" smtClean="0"/>
              <a:t>2017. 12. 06.</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27708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22BDE2-4931-456B-A65B-2C51C47B1D0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9BBA503F-0B4C-4A4A-9DC0-E5AE09601808}"/>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2497222-CB1C-4BEC-AD55-35849144326F}"/>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71811661-4305-4A39-8E78-08E7F6C598E0}"/>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E8D2069C-5B47-4B03-86E1-74CDBA406146}"/>
              </a:ext>
            </a:extLst>
          </p:cNvPr>
          <p:cNvSpPr>
            <a:spLocks noGrp="1"/>
          </p:cNvSpPr>
          <p:nvPr>
            <p:ph type="sldNum" sz="quarter" idx="12"/>
          </p:nvPr>
        </p:nvSpPr>
        <p:spPr/>
        <p:txBody>
          <a:bodyPr/>
          <a:lstStyle>
            <a:lvl1pPr>
              <a:defRPr/>
            </a:lvl1pPr>
          </a:lstStyle>
          <a:p>
            <a:fld id="{EDA1704E-BBB6-423B-AA70-423671C60213}" type="slidenum">
              <a:rPr lang="hu-HU" altLang="hu-HU"/>
              <a:pPr/>
              <a:t>‹#›</a:t>
            </a:fld>
            <a:endParaRPr lang="hu-HU" altLang="hu-HU"/>
          </a:p>
        </p:txBody>
      </p:sp>
    </p:spTree>
    <p:extLst>
      <p:ext uri="{BB962C8B-B14F-4D97-AF65-F5344CB8AC3E}">
        <p14:creationId xmlns:p14="http://schemas.microsoft.com/office/powerpoint/2010/main" val="2537303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B4DAC494-2280-4293-A101-1B5245032EC9}"/>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0760C7DF-795C-44CD-AF39-CBCC294A309F}"/>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DF3D118-A33A-4D18-9595-2AAECDD72E61}"/>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735A8CE1-8515-4BE3-B9AA-4A711ACB8E51}"/>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9290D1C2-72FF-49A2-A0B9-306D5CB0A00C}"/>
              </a:ext>
            </a:extLst>
          </p:cNvPr>
          <p:cNvSpPr>
            <a:spLocks noGrp="1"/>
          </p:cNvSpPr>
          <p:nvPr>
            <p:ph type="sldNum" sz="quarter" idx="12"/>
          </p:nvPr>
        </p:nvSpPr>
        <p:spPr/>
        <p:txBody>
          <a:bodyPr/>
          <a:lstStyle>
            <a:lvl1pPr>
              <a:defRPr/>
            </a:lvl1pPr>
          </a:lstStyle>
          <a:p>
            <a:fld id="{9E0C09D5-0E87-4555-883B-7E66F965909A}" type="slidenum">
              <a:rPr lang="hu-HU" altLang="hu-HU"/>
              <a:pPr/>
              <a:t>‹#›</a:t>
            </a:fld>
            <a:endParaRPr lang="hu-HU" altLang="hu-HU"/>
          </a:p>
        </p:txBody>
      </p:sp>
    </p:spTree>
    <p:extLst>
      <p:ext uri="{BB962C8B-B14F-4D97-AF65-F5344CB8AC3E}">
        <p14:creationId xmlns:p14="http://schemas.microsoft.com/office/powerpoint/2010/main" val="1222656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3E18415-677C-422E-94E3-84F9A17BBF33}"/>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7F9A37A0-3AD2-4639-AFB6-39E6DC4724D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5D21F0E5-398D-4A36-A8F4-2EA8851E78A9}"/>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2AE4D4B0-8D5D-46E1-8BE3-C2051024B418}"/>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F69C5642-E0DD-4326-BD92-E3000088C9F4}"/>
              </a:ext>
            </a:extLst>
          </p:cNvPr>
          <p:cNvSpPr>
            <a:spLocks noGrp="1"/>
          </p:cNvSpPr>
          <p:nvPr>
            <p:ph type="sldNum" sz="quarter" idx="12"/>
          </p:nvPr>
        </p:nvSpPr>
        <p:spPr/>
        <p:txBody>
          <a:bodyPr/>
          <a:lstStyle>
            <a:lvl1pPr>
              <a:defRPr/>
            </a:lvl1pPr>
          </a:lstStyle>
          <a:p>
            <a:fld id="{FB87D23F-8FC2-4B6B-8ED0-D8C21B2A0D6B}" type="slidenum">
              <a:rPr lang="hu-HU" altLang="hu-HU"/>
              <a:pPr/>
              <a:t>‹#›</a:t>
            </a:fld>
            <a:endParaRPr lang="hu-HU" altLang="hu-HU"/>
          </a:p>
        </p:txBody>
      </p:sp>
    </p:spTree>
    <p:extLst>
      <p:ext uri="{BB962C8B-B14F-4D97-AF65-F5344CB8AC3E}">
        <p14:creationId xmlns:p14="http://schemas.microsoft.com/office/powerpoint/2010/main" val="4227135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D06521C-FAEC-4B08-9116-E79F6B21640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0BA6FBC-761B-4A72-99E9-99199838D69B}"/>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E329AD44-9D20-4B15-BB3C-C85A0382BA5F}"/>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B159A9F4-4E62-416F-B536-56B60F3925A0}"/>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146198F7-BDD6-4B5C-9621-2EB7A5829ADB}"/>
              </a:ext>
            </a:extLst>
          </p:cNvPr>
          <p:cNvSpPr>
            <a:spLocks noGrp="1"/>
          </p:cNvSpPr>
          <p:nvPr>
            <p:ph type="sldNum" sz="quarter" idx="12"/>
          </p:nvPr>
        </p:nvSpPr>
        <p:spPr/>
        <p:txBody>
          <a:bodyPr/>
          <a:lstStyle>
            <a:lvl1pPr>
              <a:defRPr/>
            </a:lvl1pPr>
          </a:lstStyle>
          <a:p>
            <a:fld id="{92AACFCD-85A5-43A1-9718-03DCE7E36B01}" type="slidenum">
              <a:rPr lang="hu-HU" altLang="hu-HU"/>
              <a:pPr/>
              <a:t>‹#›</a:t>
            </a:fld>
            <a:endParaRPr lang="hu-HU" altLang="hu-HU"/>
          </a:p>
        </p:txBody>
      </p:sp>
    </p:spTree>
    <p:extLst>
      <p:ext uri="{BB962C8B-B14F-4D97-AF65-F5344CB8AC3E}">
        <p14:creationId xmlns:p14="http://schemas.microsoft.com/office/powerpoint/2010/main" val="2019186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F6E41CF-54AE-4960-B17A-FBF418B988FB}"/>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885DFA52-3E79-4D3D-A653-834DF77ADBA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id="{1EF24F5D-A8D5-4240-B601-8771E5900859}"/>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2D25D76E-B6C6-4732-B818-6908B40EF1D8}"/>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0050B73D-CDC4-4B35-92AA-647F4A44BFEB}"/>
              </a:ext>
            </a:extLst>
          </p:cNvPr>
          <p:cNvSpPr>
            <a:spLocks noGrp="1"/>
          </p:cNvSpPr>
          <p:nvPr>
            <p:ph type="sldNum" sz="quarter" idx="12"/>
          </p:nvPr>
        </p:nvSpPr>
        <p:spPr/>
        <p:txBody>
          <a:bodyPr/>
          <a:lstStyle>
            <a:lvl1pPr>
              <a:defRPr/>
            </a:lvl1pPr>
          </a:lstStyle>
          <a:p>
            <a:fld id="{84E40B26-8B93-47F6-8BFE-AEE259B9111D}" type="slidenum">
              <a:rPr lang="hu-HU" altLang="hu-HU"/>
              <a:pPr/>
              <a:t>‹#›</a:t>
            </a:fld>
            <a:endParaRPr lang="hu-HU" altLang="hu-HU"/>
          </a:p>
        </p:txBody>
      </p:sp>
    </p:spTree>
    <p:extLst>
      <p:ext uri="{BB962C8B-B14F-4D97-AF65-F5344CB8AC3E}">
        <p14:creationId xmlns:p14="http://schemas.microsoft.com/office/powerpoint/2010/main" val="1149747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E14F244-8D9E-4B78-89EE-0C630126AD1A}"/>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50431E4-42BA-4859-AF00-19502F9DD5F7}"/>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9EC7BBB4-B0C1-48E1-8A46-7C59E5E3B2E7}"/>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3A45AE1C-FEFD-4B3E-AD86-4FBA7FE9D18E}"/>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6C578191-F965-4F8A-98E0-7C762E0CCCA9}"/>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3DD21D16-D95C-44A6-B08D-4A3335752198}"/>
              </a:ext>
            </a:extLst>
          </p:cNvPr>
          <p:cNvSpPr>
            <a:spLocks noGrp="1"/>
          </p:cNvSpPr>
          <p:nvPr>
            <p:ph type="sldNum" sz="quarter" idx="12"/>
          </p:nvPr>
        </p:nvSpPr>
        <p:spPr/>
        <p:txBody>
          <a:bodyPr/>
          <a:lstStyle>
            <a:lvl1pPr>
              <a:defRPr/>
            </a:lvl1pPr>
          </a:lstStyle>
          <a:p>
            <a:fld id="{BD174750-0D8A-45A6-82D5-58FB87C9D6B1}" type="slidenum">
              <a:rPr lang="hu-HU" altLang="hu-HU"/>
              <a:pPr/>
              <a:t>‹#›</a:t>
            </a:fld>
            <a:endParaRPr lang="hu-HU" altLang="hu-HU"/>
          </a:p>
        </p:txBody>
      </p:sp>
    </p:spTree>
    <p:extLst>
      <p:ext uri="{BB962C8B-B14F-4D97-AF65-F5344CB8AC3E}">
        <p14:creationId xmlns:p14="http://schemas.microsoft.com/office/powerpoint/2010/main" val="3374898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EEC10C9-456B-4673-BFDD-89EFE6025DEA}"/>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925DA53B-8A22-4B2B-8356-FEEBCBA505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id="{803F8C51-B95F-4F78-B3FF-E409FA99F7D8}"/>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EB5B01C8-11AA-4E27-B2FF-351F9BB60FC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id="{D19D9A93-12FA-4C1B-9651-46BE9A8829F5}"/>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1D0856FE-CF6D-4E41-8553-B30B8657732B}"/>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id="{984D9B36-ED9E-4BA4-9989-8563440A2D5F}"/>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id="{A437CFA5-9FB7-4051-8AE0-8C538F47B4A7}"/>
              </a:ext>
            </a:extLst>
          </p:cNvPr>
          <p:cNvSpPr>
            <a:spLocks noGrp="1"/>
          </p:cNvSpPr>
          <p:nvPr>
            <p:ph type="sldNum" sz="quarter" idx="12"/>
          </p:nvPr>
        </p:nvSpPr>
        <p:spPr/>
        <p:txBody>
          <a:bodyPr/>
          <a:lstStyle>
            <a:lvl1pPr>
              <a:defRPr/>
            </a:lvl1pPr>
          </a:lstStyle>
          <a:p>
            <a:fld id="{E4D053F5-AC9A-465C-A2C3-D0A0137908A7}" type="slidenum">
              <a:rPr lang="hu-HU" altLang="hu-HU"/>
              <a:pPr/>
              <a:t>‹#›</a:t>
            </a:fld>
            <a:endParaRPr lang="hu-HU" altLang="hu-HU"/>
          </a:p>
        </p:txBody>
      </p:sp>
    </p:spTree>
    <p:extLst>
      <p:ext uri="{BB962C8B-B14F-4D97-AF65-F5344CB8AC3E}">
        <p14:creationId xmlns:p14="http://schemas.microsoft.com/office/powerpoint/2010/main" val="2599884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059CB2-ABFD-4BA5-AEFE-D62EF1FFF87C}"/>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A3948A55-01C3-42E1-B8E6-0DD3FF7DDC84}"/>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id="{1456C300-6D75-4200-962F-3B868923796B}"/>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id="{BC6134E3-8860-4867-B04C-5BA725730BA8}"/>
              </a:ext>
            </a:extLst>
          </p:cNvPr>
          <p:cNvSpPr>
            <a:spLocks noGrp="1"/>
          </p:cNvSpPr>
          <p:nvPr>
            <p:ph type="sldNum" sz="quarter" idx="12"/>
          </p:nvPr>
        </p:nvSpPr>
        <p:spPr/>
        <p:txBody>
          <a:bodyPr/>
          <a:lstStyle>
            <a:lvl1pPr>
              <a:defRPr/>
            </a:lvl1pPr>
          </a:lstStyle>
          <a:p>
            <a:fld id="{5A6561FE-5232-48B5-9912-1BFC26828E33}" type="slidenum">
              <a:rPr lang="hu-HU" altLang="hu-HU"/>
              <a:pPr/>
              <a:t>‹#›</a:t>
            </a:fld>
            <a:endParaRPr lang="hu-HU" altLang="hu-HU"/>
          </a:p>
        </p:txBody>
      </p:sp>
    </p:spTree>
    <p:extLst>
      <p:ext uri="{BB962C8B-B14F-4D97-AF65-F5344CB8AC3E}">
        <p14:creationId xmlns:p14="http://schemas.microsoft.com/office/powerpoint/2010/main" val="59075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1BFBA758-1309-4E1E-AA6E-3C45BAECF331}"/>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id="{18EDF35C-E2BD-43F1-BA48-1E436FC8E254}"/>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id="{BE961B7D-FBCA-4B58-8E9A-AA287BCFDA72}"/>
              </a:ext>
            </a:extLst>
          </p:cNvPr>
          <p:cNvSpPr>
            <a:spLocks noGrp="1"/>
          </p:cNvSpPr>
          <p:nvPr>
            <p:ph type="sldNum" sz="quarter" idx="12"/>
          </p:nvPr>
        </p:nvSpPr>
        <p:spPr/>
        <p:txBody>
          <a:bodyPr/>
          <a:lstStyle>
            <a:lvl1pPr>
              <a:defRPr/>
            </a:lvl1pPr>
          </a:lstStyle>
          <a:p>
            <a:fld id="{A6ED6EF1-E29A-4C14-A3D2-0024C52B4800}" type="slidenum">
              <a:rPr lang="hu-HU" altLang="hu-HU"/>
              <a:pPr/>
              <a:t>‹#›</a:t>
            </a:fld>
            <a:endParaRPr lang="hu-HU" altLang="hu-HU"/>
          </a:p>
        </p:txBody>
      </p:sp>
    </p:spTree>
    <p:extLst>
      <p:ext uri="{BB962C8B-B14F-4D97-AF65-F5344CB8AC3E}">
        <p14:creationId xmlns:p14="http://schemas.microsoft.com/office/powerpoint/2010/main" val="3044734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10A591-9613-4DB1-9E3A-E2ACABC31A8D}"/>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F3F4CF64-0916-4C41-944A-00D423FA2F0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52BB8A66-E265-4DDF-BCFD-2B542F56B8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38AD758C-8DEE-4A95-90DE-B99C705CE2F5}"/>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D35BF837-4E0D-426E-9D7D-084E9BDCBCB3}"/>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A523C8C9-EAA2-4A4B-82C3-04C3CE7AD88A}"/>
              </a:ext>
            </a:extLst>
          </p:cNvPr>
          <p:cNvSpPr>
            <a:spLocks noGrp="1"/>
          </p:cNvSpPr>
          <p:nvPr>
            <p:ph type="sldNum" sz="quarter" idx="12"/>
          </p:nvPr>
        </p:nvSpPr>
        <p:spPr/>
        <p:txBody>
          <a:bodyPr/>
          <a:lstStyle>
            <a:lvl1pPr>
              <a:defRPr/>
            </a:lvl1pPr>
          </a:lstStyle>
          <a:p>
            <a:fld id="{811BD564-3E46-4BE4-ABA8-A76D7B39EDC4}" type="slidenum">
              <a:rPr lang="hu-HU" altLang="hu-HU"/>
              <a:pPr/>
              <a:t>‹#›</a:t>
            </a:fld>
            <a:endParaRPr lang="hu-HU" altLang="hu-HU"/>
          </a:p>
        </p:txBody>
      </p:sp>
    </p:spTree>
    <p:extLst>
      <p:ext uri="{BB962C8B-B14F-4D97-AF65-F5344CB8AC3E}">
        <p14:creationId xmlns:p14="http://schemas.microsoft.com/office/powerpoint/2010/main" val="176762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E370D-9B92-460E-94AF-1CA39EA104C4}" type="datetimeFigureOut">
              <a:rPr lang="hu-HU" smtClean="0"/>
              <a:t>2017. 12. 06.</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110182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3DFC20-799E-4FA8-A01C-040CA282BEDD}"/>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3CB00A69-E0E5-4437-87C9-9B61352A46E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0AB0BAED-A875-4ED1-A467-DC416E6C73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B6104954-F825-4030-BADB-F77080A48B95}"/>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ECD8FAE1-AC72-49C6-AC45-58CEFF82A0BE}"/>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B0A7354C-6221-4A79-878B-4C501584C362}"/>
              </a:ext>
            </a:extLst>
          </p:cNvPr>
          <p:cNvSpPr>
            <a:spLocks noGrp="1"/>
          </p:cNvSpPr>
          <p:nvPr>
            <p:ph type="sldNum" sz="quarter" idx="12"/>
          </p:nvPr>
        </p:nvSpPr>
        <p:spPr/>
        <p:txBody>
          <a:bodyPr/>
          <a:lstStyle>
            <a:lvl1pPr>
              <a:defRPr/>
            </a:lvl1pPr>
          </a:lstStyle>
          <a:p>
            <a:fld id="{386B1B43-99C5-4F62-9954-4A0447BCEBB9}" type="slidenum">
              <a:rPr lang="hu-HU" altLang="hu-HU"/>
              <a:pPr/>
              <a:t>‹#›</a:t>
            </a:fld>
            <a:endParaRPr lang="hu-HU" altLang="hu-HU"/>
          </a:p>
        </p:txBody>
      </p:sp>
    </p:spTree>
    <p:extLst>
      <p:ext uri="{BB962C8B-B14F-4D97-AF65-F5344CB8AC3E}">
        <p14:creationId xmlns:p14="http://schemas.microsoft.com/office/powerpoint/2010/main" val="637325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781994-02D1-458B-8036-57561D253DCC}"/>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26D30566-8080-4AF3-A726-59424F46CBB9}"/>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E3A7CE5-321E-4AC5-879F-F96CD007830F}"/>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35251808-F02C-4323-98BE-43001E82AE41}"/>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783B7672-F386-44AA-BFFB-00D2A990A442}"/>
              </a:ext>
            </a:extLst>
          </p:cNvPr>
          <p:cNvSpPr>
            <a:spLocks noGrp="1"/>
          </p:cNvSpPr>
          <p:nvPr>
            <p:ph type="sldNum" sz="quarter" idx="12"/>
          </p:nvPr>
        </p:nvSpPr>
        <p:spPr/>
        <p:txBody>
          <a:bodyPr/>
          <a:lstStyle>
            <a:lvl1pPr>
              <a:defRPr/>
            </a:lvl1pPr>
          </a:lstStyle>
          <a:p>
            <a:fld id="{684AF5E4-BA20-49B8-A889-A33601CDB3B0}" type="slidenum">
              <a:rPr lang="hu-HU" altLang="hu-HU"/>
              <a:pPr/>
              <a:t>‹#›</a:t>
            </a:fld>
            <a:endParaRPr lang="hu-HU" altLang="hu-HU"/>
          </a:p>
        </p:txBody>
      </p:sp>
    </p:spTree>
    <p:extLst>
      <p:ext uri="{BB962C8B-B14F-4D97-AF65-F5344CB8AC3E}">
        <p14:creationId xmlns:p14="http://schemas.microsoft.com/office/powerpoint/2010/main" val="648538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BB7F2E9C-DA5B-4585-B7D2-D155A06C6AF3}"/>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2CD05AC8-D52B-445C-9DEA-E0B6DBEC5927}"/>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4008509-503A-45C2-B43A-454B94D49B1C}"/>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C64443CB-8C0D-49EA-8D37-0ACF3EB05438}"/>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82816B8C-D56E-49BE-8D84-4572D6F35518}"/>
              </a:ext>
            </a:extLst>
          </p:cNvPr>
          <p:cNvSpPr>
            <a:spLocks noGrp="1"/>
          </p:cNvSpPr>
          <p:nvPr>
            <p:ph type="sldNum" sz="quarter" idx="12"/>
          </p:nvPr>
        </p:nvSpPr>
        <p:spPr/>
        <p:txBody>
          <a:bodyPr/>
          <a:lstStyle>
            <a:lvl1pPr>
              <a:defRPr/>
            </a:lvl1pPr>
          </a:lstStyle>
          <a:p>
            <a:fld id="{A7A0E8D8-699D-4B23-B3E9-BD238CE725E9}" type="slidenum">
              <a:rPr lang="hu-HU" altLang="hu-HU"/>
              <a:pPr/>
              <a:t>‹#›</a:t>
            </a:fld>
            <a:endParaRPr lang="hu-HU" altLang="hu-HU"/>
          </a:p>
        </p:txBody>
      </p:sp>
    </p:spTree>
    <p:extLst>
      <p:ext uri="{BB962C8B-B14F-4D97-AF65-F5344CB8AC3E}">
        <p14:creationId xmlns:p14="http://schemas.microsoft.com/office/powerpoint/2010/main" val="2060263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0ABCC4-E39C-4201-8443-1DF6D8F57BC2}"/>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706565EC-A1E7-4E51-AA43-BC9CF4D645A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BFC149F6-88ED-4323-A4D4-14CCBE07ADCA}"/>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0AB56628-C11C-413F-9295-3E63292EED2C}"/>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5AB0D653-4852-4A71-BCE1-375360774B6B}"/>
              </a:ext>
            </a:extLst>
          </p:cNvPr>
          <p:cNvSpPr>
            <a:spLocks noGrp="1"/>
          </p:cNvSpPr>
          <p:nvPr>
            <p:ph type="sldNum" sz="quarter" idx="12"/>
          </p:nvPr>
        </p:nvSpPr>
        <p:spPr/>
        <p:txBody>
          <a:bodyPr/>
          <a:lstStyle>
            <a:lvl1pPr>
              <a:defRPr/>
            </a:lvl1pPr>
          </a:lstStyle>
          <a:p>
            <a:fld id="{371CC359-E2B9-483A-8DA2-04478E1E30E8}" type="slidenum">
              <a:rPr lang="hu-HU" altLang="hu-HU"/>
              <a:pPr/>
              <a:t>‹#›</a:t>
            </a:fld>
            <a:endParaRPr lang="hu-HU" altLang="hu-HU"/>
          </a:p>
        </p:txBody>
      </p:sp>
    </p:spTree>
    <p:extLst>
      <p:ext uri="{BB962C8B-B14F-4D97-AF65-F5344CB8AC3E}">
        <p14:creationId xmlns:p14="http://schemas.microsoft.com/office/powerpoint/2010/main" val="3061322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3057F7-1D24-4FDD-9DE5-9C8D79E52F18}"/>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F1AA98F-8B70-4B4C-8992-60B0FAD02DC3}"/>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E47271C-6744-4665-BED2-F69333E6052F}"/>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5845191A-8DFC-4AA6-A2AC-17BF52F436BC}"/>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9EF64519-4A33-4CD2-B4E0-5B9CFD519F8D}"/>
              </a:ext>
            </a:extLst>
          </p:cNvPr>
          <p:cNvSpPr>
            <a:spLocks noGrp="1"/>
          </p:cNvSpPr>
          <p:nvPr>
            <p:ph type="sldNum" sz="quarter" idx="12"/>
          </p:nvPr>
        </p:nvSpPr>
        <p:spPr/>
        <p:txBody>
          <a:bodyPr/>
          <a:lstStyle>
            <a:lvl1pPr>
              <a:defRPr/>
            </a:lvl1pPr>
          </a:lstStyle>
          <a:p>
            <a:fld id="{D9233905-E3DF-4D1A-8F67-DA041E903309}" type="slidenum">
              <a:rPr lang="hu-HU" altLang="hu-HU"/>
              <a:pPr/>
              <a:t>‹#›</a:t>
            </a:fld>
            <a:endParaRPr lang="hu-HU" altLang="hu-HU"/>
          </a:p>
        </p:txBody>
      </p:sp>
    </p:spTree>
    <p:extLst>
      <p:ext uri="{BB962C8B-B14F-4D97-AF65-F5344CB8AC3E}">
        <p14:creationId xmlns:p14="http://schemas.microsoft.com/office/powerpoint/2010/main" val="2687202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26DD728-524B-4358-98E0-43A0243A11C8}"/>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79B0A016-724F-4271-BCB2-CB2F87EA8E0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id="{1F4EAE67-58EC-4F48-9587-3CD41A192DA5}"/>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080C754F-76AF-486B-B10B-7FFF9B19DE44}"/>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27A7B0D7-A090-4A2E-B971-F88A3562FDE6}"/>
              </a:ext>
            </a:extLst>
          </p:cNvPr>
          <p:cNvSpPr>
            <a:spLocks noGrp="1"/>
          </p:cNvSpPr>
          <p:nvPr>
            <p:ph type="sldNum" sz="quarter" idx="12"/>
          </p:nvPr>
        </p:nvSpPr>
        <p:spPr/>
        <p:txBody>
          <a:bodyPr/>
          <a:lstStyle>
            <a:lvl1pPr>
              <a:defRPr/>
            </a:lvl1pPr>
          </a:lstStyle>
          <a:p>
            <a:fld id="{6F8E3079-8C4C-43B6-BB90-C989A9538102}" type="slidenum">
              <a:rPr lang="hu-HU" altLang="hu-HU"/>
              <a:pPr/>
              <a:t>‹#›</a:t>
            </a:fld>
            <a:endParaRPr lang="hu-HU" altLang="hu-HU"/>
          </a:p>
        </p:txBody>
      </p:sp>
    </p:spTree>
    <p:extLst>
      <p:ext uri="{BB962C8B-B14F-4D97-AF65-F5344CB8AC3E}">
        <p14:creationId xmlns:p14="http://schemas.microsoft.com/office/powerpoint/2010/main" val="795283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2EBF7C-7EE8-4FFA-8C32-A120EED9586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7E08D163-255F-4D72-BDD2-920538ADDD0B}"/>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0391888A-373E-4361-8EBF-AB1ECB388E24}"/>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88D202D4-588F-4C81-8491-2C082A6FD4F9}"/>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E0E5FE79-F707-4851-B047-DA81660565C9}"/>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7FECBA42-086F-4539-AE75-DEFBF382B4C1}"/>
              </a:ext>
            </a:extLst>
          </p:cNvPr>
          <p:cNvSpPr>
            <a:spLocks noGrp="1"/>
          </p:cNvSpPr>
          <p:nvPr>
            <p:ph type="sldNum" sz="quarter" idx="12"/>
          </p:nvPr>
        </p:nvSpPr>
        <p:spPr/>
        <p:txBody>
          <a:bodyPr/>
          <a:lstStyle>
            <a:lvl1pPr>
              <a:defRPr/>
            </a:lvl1pPr>
          </a:lstStyle>
          <a:p>
            <a:fld id="{29027425-5B33-4D23-9A2C-7DFB262EA0D2}" type="slidenum">
              <a:rPr lang="hu-HU" altLang="hu-HU"/>
              <a:pPr/>
              <a:t>‹#›</a:t>
            </a:fld>
            <a:endParaRPr lang="hu-HU" altLang="hu-HU"/>
          </a:p>
        </p:txBody>
      </p:sp>
    </p:spTree>
    <p:extLst>
      <p:ext uri="{BB962C8B-B14F-4D97-AF65-F5344CB8AC3E}">
        <p14:creationId xmlns:p14="http://schemas.microsoft.com/office/powerpoint/2010/main" val="2294754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901ED24-5BE1-49A7-BCB2-B5132AF564F2}"/>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E06337A9-8C61-4992-B017-C30A496482D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id="{5A5C78AC-0DD1-4374-8933-6633C0E996EA}"/>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A9A8DB95-BDFB-4308-9BDB-F90132F52AF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id="{C9E5E229-E212-44F7-B61A-456C2D17FB55}"/>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CCE32B7F-4EFE-4420-940B-61C8D487DD08}"/>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id="{2BFD8475-264F-4307-BA74-ECC543E3B521}"/>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id="{D8038BC6-1BA6-43E3-9E53-37D89C9C6530}"/>
              </a:ext>
            </a:extLst>
          </p:cNvPr>
          <p:cNvSpPr>
            <a:spLocks noGrp="1"/>
          </p:cNvSpPr>
          <p:nvPr>
            <p:ph type="sldNum" sz="quarter" idx="12"/>
          </p:nvPr>
        </p:nvSpPr>
        <p:spPr/>
        <p:txBody>
          <a:bodyPr/>
          <a:lstStyle>
            <a:lvl1pPr>
              <a:defRPr/>
            </a:lvl1pPr>
          </a:lstStyle>
          <a:p>
            <a:fld id="{9600A221-8E25-4CD7-B963-646968B7D336}" type="slidenum">
              <a:rPr lang="hu-HU" altLang="hu-HU"/>
              <a:pPr/>
              <a:t>‹#›</a:t>
            </a:fld>
            <a:endParaRPr lang="hu-HU" altLang="hu-HU"/>
          </a:p>
        </p:txBody>
      </p:sp>
    </p:spTree>
    <p:extLst>
      <p:ext uri="{BB962C8B-B14F-4D97-AF65-F5344CB8AC3E}">
        <p14:creationId xmlns:p14="http://schemas.microsoft.com/office/powerpoint/2010/main" val="3627001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DC6C34-4499-495A-8FA9-BF2DB747785D}"/>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F2071ECB-7B72-4530-ACB1-74C4910826AD}"/>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id="{9A28C187-F0A7-43B3-9936-8F36BA718FD7}"/>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id="{B95AB19B-0F1C-461B-9100-0689C698F68F}"/>
              </a:ext>
            </a:extLst>
          </p:cNvPr>
          <p:cNvSpPr>
            <a:spLocks noGrp="1"/>
          </p:cNvSpPr>
          <p:nvPr>
            <p:ph type="sldNum" sz="quarter" idx="12"/>
          </p:nvPr>
        </p:nvSpPr>
        <p:spPr/>
        <p:txBody>
          <a:bodyPr/>
          <a:lstStyle>
            <a:lvl1pPr>
              <a:defRPr/>
            </a:lvl1pPr>
          </a:lstStyle>
          <a:p>
            <a:fld id="{6DF32312-4489-49EF-A514-E78B46A9E38E}" type="slidenum">
              <a:rPr lang="hu-HU" altLang="hu-HU"/>
              <a:pPr/>
              <a:t>‹#›</a:t>
            </a:fld>
            <a:endParaRPr lang="hu-HU" altLang="hu-HU"/>
          </a:p>
        </p:txBody>
      </p:sp>
    </p:spTree>
    <p:extLst>
      <p:ext uri="{BB962C8B-B14F-4D97-AF65-F5344CB8AC3E}">
        <p14:creationId xmlns:p14="http://schemas.microsoft.com/office/powerpoint/2010/main" val="12103001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F2A7CFA4-7225-458D-9723-F6B957E42DAF}"/>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id="{F51ED1D9-591A-4515-8ACB-176F868776AC}"/>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id="{19AF7ECA-1B6B-4BBA-B2F5-757C9C0663AE}"/>
              </a:ext>
            </a:extLst>
          </p:cNvPr>
          <p:cNvSpPr>
            <a:spLocks noGrp="1"/>
          </p:cNvSpPr>
          <p:nvPr>
            <p:ph type="sldNum" sz="quarter" idx="12"/>
          </p:nvPr>
        </p:nvSpPr>
        <p:spPr/>
        <p:txBody>
          <a:bodyPr/>
          <a:lstStyle>
            <a:lvl1pPr>
              <a:defRPr/>
            </a:lvl1pPr>
          </a:lstStyle>
          <a:p>
            <a:fld id="{E1DF41E6-F268-449D-A147-75C76D5FC56C}" type="slidenum">
              <a:rPr lang="hu-HU" altLang="hu-HU"/>
              <a:pPr/>
              <a:t>‹#›</a:t>
            </a:fld>
            <a:endParaRPr lang="hu-HU" altLang="hu-HU"/>
          </a:p>
        </p:txBody>
      </p:sp>
    </p:spTree>
    <p:extLst>
      <p:ext uri="{BB962C8B-B14F-4D97-AF65-F5344CB8AC3E}">
        <p14:creationId xmlns:p14="http://schemas.microsoft.com/office/powerpoint/2010/main" val="327428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ate Placeholder 4"/>
          <p:cNvSpPr>
            <a:spLocks noGrp="1"/>
          </p:cNvSpPr>
          <p:nvPr>
            <p:ph type="dt" sz="half" idx="10"/>
          </p:nvPr>
        </p:nvSpPr>
        <p:spPr/>
        <p:txBody>
          <a:bodyPr/>
          <a:lstStyle/>
          <a:p>
            <a:fld id="{3DDE370D-9B92-460E-94AF-1CA39EA104C4}" type="datetimeFigureOut">
              <a:rPr lang="hu-HU" smtClean="0"/>
              <a:t>2017. 12. 06.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1799530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894CF6-08C4-4149-8EF6-E25EA282A971}"/>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DB0F26BE-6835-4D30-908F-E9C8E96FAD4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A99F95B2-9C6C-49C1-88F5-39DCEA83C5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F775A2CF-91F5-4B10-AD63-6697851D39B6}"/>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D3C09678-1D5B-4234-9B6F-675EF748924A}"/>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AC15460E-D46F-437D-B18F-2411DE62E7E4}"/>
              </a:ext>
            </a:extLst>
          </p:cNvPr>
          <p:cNvSpPr>
            <a:spLocks noGrp="1"/>
          </p:cNvSpPr>
          <p:nvPr>
            <p:ph type="sldNum" sz="quarter" idx="12"/>
          </p:nvPr>
        </p:nvSpPr>
        <p:spPr/>
        <p:txBody>
          <a:bodyPr/>
          <a:lstStyle>
            <a:lvl1pPr>
              <a:defRPr/>
            </a:lvl1pPr>
          </a:lstStyle>
          <a:p>
            <a:fld id="{B91478CF-B03D-41AB-A376-FE8D83608E25}" type="slidenum">
              <a:rPr lang="hu-HU" altLang="hu-HU"/>
              <a:pPr/>
              <a:t>‹#›</a:t>
            </a:fld>
            <a:endParaRPr lang="hu-HU" altLang="hu-HU"/>
          </a:p>
        </p:txBody>
      </p:sp>
    </p:spTree>
    <p:extLst>
      <p:ext uri="{BB962C8B-B14F-4D97-AF65-F5344CB8AC3E}">
        <p14:creationId xmlns:p14="http://schemas.microsoft.com/office/powerpoint/2010/main" val="15011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1074C7-6F3B-460E-9E34-0E4E5F44194E}"/>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1211A7B0-8EF0-4D69-98EF-CCF7994D550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12969940-DC39-4A06-817D-0D4994186B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id="{790E4536-802E-4734-BF83-3BB3CD3C53B4}"/>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60DA97DE-D9C5-40B3-AA2E-EB9503E81090}"/>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F8CC1AD1-0F29-4E08-B281-1D26826F1BFF}"/>
              </a:ext>
            </a:extLst>
          </p:cNvPr>
          <p:cNvSpPr>
            <a:spLocks noGrp="1"/>
          </p:cNvSpPr>
          <p:nvPr>
            <p:ph type="sldNum" sz="quarter" idx="12"/>
          </p:nvPr>
        </p:nvSpPr>
        <p:spPr/>
        <p:txBody>
          <a:bodyPr/>
          <a:lstStyle>
            <a:lvl1pPr>
              <a:defRPr/>
            </a:lvl1pPr>
          </a:lstStyle>
          <a:p>
            <a:fld id="{C70102F6-5472-4B04-AFB6-DD5E9294B6DA}" type="slidenum">
              <a:rPr lang="hu-HU" altLang="hu-HU"/>
              <a:pPr/>
              <a:t>‹#›</a:t>
            </a:fld>
            <a:endParaRPr lang="hu-HU" altLang="hu-HU"/>
          </a:p>
        </p:txBody>
      </p:sp>
    </p:spTree>
    <p:extLst>
      <p:ext uri="{BB962C8B-B14F-4D97-AF65-F5344CB8AC3E}">
        <p14:creationId xmlns:p14="http://schemas.microsoft.com/office/powerpoint/2010/main" val="2934248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9FE2B4-B63D-4B29-B8C9-BB358DC52A6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8B5BF7D9-6926-40A0-9D51-87F75372E08D}"/>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938FBEB-81BF-428D-B727-FE883F1B0B14}"/>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FF351B0E-1870-4521-B1A7-A079B00D2EAC}"/>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4FE503B7-C753-406C-A0E4-7526015593A1}"/>
              </a:ext>
            </a:extLst>
          </p:cNvPr>
          <p:cNvSpPr>
            <a:spLocks noGrp="1"/>
          </p:cNvSpPr>
          <p:nvPr>
            <p:ph type="sldNum" sz="quarter" idx="12"/>
          </p:nvPr>
        </p:nvSpPr>
        <p:spPr/>
        <p:txBody>
          <a:bodyPr/>
          <a:lstStyle>
            <a:lvl1pPr>
              <a:defRPr/>
            </a:lvl1pPr>
          </a:lstStyle>
          <a:p>
            <a:fld id="{6EB08276-86CF-461A-A7E5-8D86CD2787AC}" type="slidenum">
              <a:rPr lang="hu-HU" altLang="hu-HU"/>
              <a:pPr/>
              <a:t>‹#›</a:t>
            </a:fld>
            <a:endParaRPr lang="hu-HU" altLang="hu-HU"/>
          </a:p>
        </p:txBody>
      </p:sp>
    </p:spTree>
    <p:extLst>
      <p:ext uri="{BB962C8B-B14F-4D97-AF65-F5344CB8AC3E}">
        <p14:creationId xmlns:p14="http://schemas.microsoft.com/office/powerpoint/2010/main" val="30651895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D7CD7C48-938E-4C85-A576-76B30FACB430}"/>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8FFE9970-476A-4344-BF3A-CB8833C2CC3D}"/>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4A05E65-D5B3-40D4-A65E-724C63842B18}"/>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id="{6EC5E3F0-DE51-4A86-8172-288ED50BE2CD}"/>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id="{C48053A1-D15B-4890-93DF-B3DFAF3229B4}"/>
              </a:ext>
            </a:extLst>
          </p:cNvPr>
          <p:cNvSpPr>
            <a:spLocks noGrp="1"/>
          </p:cNvSpPr>
          <p:nvPr>
            <p:ph type="sldNum" sz="quarter" idx="12"/>
          </p:nvPr>
        </p:nvSpPr>
        <p:spPr/>
        <p:txBody>
          <a:bodyPr/>
          <a:lstStyle>
            <a:lvl1pPr>
              <a:defRPr/>
            </a:lvl1pPr>
          </a:lstStyle>
          <a:p>
            <a:fld id="{193FC443-D749-41DE-A14A-C8E292EB530D}" type="slidenum">
              <a:rPr lang="hu-HU" altLang="hu-HU"/>
              <a:pPr/>
              <a:t>‹#›</a:t>
            </a:fld>
            <a:endParaRPr lang="hu-HU" altLang="hu-HU"/>
          </a:p>
        </p:txBody>
      </p:sp>
    </p:spTree>
    <p:extLst>
      <p:ext uri="{BB962C8B-B14F-4D97-AF65-F5344CB8AC3E}">
        <p14:creationId xmlns:p14="http://schemas.microsoft.com/office/powerpoint/2010/main" val="329112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E214DD5-84D4-497E-8791-6B619BEF3297}"/>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id="{7B8860F7-5307-4C9B-BBCB-ACA43D55C05E}"/>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CC1C5161-2152-4B62-B97D-ADF85ED715CE}"/>
              </a:ext>
            </a:extLst>
          </p:cNvPr>
          <p:cNvSpPr>
            <a:spLocks noGrp="1"/>
          </p:cNvSpPr>
          <p:nvPr>
            <p:ph sz="quarter" idx="2"/>
          </p:nvPr>
        </p:nvSpPr>
        <p:spPr>
          <a:xfrm>
            <a:off x="4648200" y="1600200"/>
            <a:ext cx="4038600" cy="21859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a:extLst>
              <a:ext uri="{FF2B5EF4-FFF2-40B4-BE49-F238E27FC236}">
                <a16:creationId xmlns:a16="http://schemas.microsoft.com/office/drawing/2014/main" id="{41C68A84-5488-4C78-9C23-27307B743A61}"/>
              </a:ext>
            </a:extLst>
          </p:cNvPr>
          <p:cNvSpPr>
            <a:spLocks noGrp="1"/>
          </p:cNvSpPr>
          <p:nvPr>
            <p:ph sz="quarter" idx="3"/>
          </p:nvPr>
        </p:nvSpPr>
        <p:spPr>
          <a:xfrm>
            <a:off x="4648200" y="3938588"/>
            <a:ext cx="4038600" cy="2187575"/>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Dátum helye 5">
            <a:extLst>
              <a:ext uri="{FF2B5EF4-FFF2-40B4-BE49-F238E27FC236}">
                <a16:creationId xmlns:a16="http://schemas.microsoft.com/office/drawing/2014/main" id="{08719F17-8EC6-478A-953E-2B21A9FEB740}"/>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7" name="Élőláb helye 6">
            <a:extLst>
              <a:ext uri="{FF2B5EF4-FFF2-40B4-BE49-F238E27FC236}">
                <a16:creationId xmlns:a16="http://schemas.microsoft.com/office/drawing/2014/main" id="{FF904EA2-2F57-4E94-AF9A-24A4F33F1926}"/>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8" name="Dia számának helye 7">
            <a:extLst>
              <a:ext uri="{FF2B5EF4-FFF2-40B4-BE49-F238E27FC236}">
                <a16:creationId xmlns:a16="http://schemas.microsoft.com/office/drawing/2014/main" id="{74CA49E7-1A69-4879-9D3D-C25AECD19245}"/>
              </a:ext>
            </a:extLst>
          </p:cNvPr>
          <p:cNvSpPr>
            <a:spLocks noGrp="1"/>
          </p:cNvSpPr>
          <p:nvPr>
            <p:ph type="sldNum" sz="quarter" idx="12"/>
          </p:nvPr>
        </p:nvSpPr>
        <p:spPr>
          <a:xfrm>
            <a:off x="6553200" y="6245225"/>
            <a:ext cx="2133600" cy="476250"/>
          </a:xfrm>
        </p:spPr>
        <p:txBody>
          <a:bodyPr/>
          <a:lstStyle>
            <a:lvl1pPr>
              <a:defRPr/>
            </a:lvl1pPr>
          </a:lstStyle>
          <a:p>
            <a:fld id="{81956D06-97AC-4006-9009-A69CCB48146A}" type="slidenum">
              <a:rPr lang="hu-HU" altLang="hu-HU"/>
              <a:pPr/>
              <a:t>‹#›</a:t>
            </a:fld>
            <a:endParaRPr lang="hu-HU" altLang="hu-HU"/>
          </a:p>
        </p:txBody>
      </p:sp>
    </p:spTree>
    <p:extLst>
      <p:ext uri="{BB962C8B-B14F-4D97-AF65-F5344CB8AC3E}">
        <p14:creationId xmlns:p14="http://schemas.microsoft.com/office/powerpoint/2010/main" val="239985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ate Placeholder 4"/>
          <p:cNvSpPr>
            <a:spLocks noGrp="1"/>
          </p:cNvSpPr>
          <p:nvPr>
            <p:ph type="dt" sz="half" idx="10"/>
          </p:nvPr>
        </p:nvSpPr>
        <p:spPr/>
        <p:txBody>
          <a:bodyPr/>
          <a:lstStyle/>
          <a:p>
            <a:fld id="{3DDE370D-9B92-460E-94AF-1CA39EA104C4}" type="datetimeFigureOut">
              <a:rPr lang="hu-HU" smtClean="0"/>
              <a:t>2017. 12. 06.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D3599066-3546-4378-8544-8EBFE0D287BB}" type="slidenum">
              <a:rPr lang="hu-HU" smtClean="0"/>
              <a:t>‹#›</a:t>
            </a:fld>
            <a:endParaRPr lang="hu-HU"/>
          </a:p>
        </p:txBody>
      </p:sp>
    </p:spTree>
    <p:extLst>
      <p:ext uri="{BB962C8B-B14F-4D97-AF65-F5344CB8AC3E}">
        <p14:creationId xmlns:p14="http://schemas.microsoft.com/office/powerpoint/2010/main" val="134516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E370D-9B92-460E-94AF-1CA39EA104C4}" type="datetimeFigureOut">
              <a:rPr lang="hu-HU" smtClean="0"/>
              <a:t>2017. 12. 06.</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99066-3546-4378-8544-8EBFE0D287BB}" type="slidenum">
              <a:rPr lang="hu-HU" smtClean="0"/>
              <a:t>‹#›</a:t>
            </a:fld>
            <a:endParaRPr lang="hu-HU"/>
          </a:p>
        </p:txBody>
      </p:sp>
    </p:spTree>
    <p:extLst>
      <p:ext uri="{BB962C8B-B14F-4D97-AF65-F5344CB8AC3E}">
        <p14:creationId xmlns:p14="http://schemas.microsoft.com/office/powerpoint/2010/main" val="2550537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215504-5D8F-4FBB-8975-6D0815D6EDF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1086D779-63B2-47AE-9419-151DDD40096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DE464594-87F0-40D7-B617-DC7A71C3F0D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hu-HU" altLang="hu-HU"/>
          </a:p>
        </p:txBody>
      </p:sp>
      <p:sp>
        <p:nvSpPr>
          <p:cNvPr id="1029" name="Rectangle 5">
            <a:extLst>
              <a:ext uri="{FF2B5EF4-FFF2-40B4-BE49-F238E27FC236}">
                <a16:creationId xmlns:a16="http://schemas.microsoft.com/office/drawing/2014/main" id="{FF33A48F-09AE-4144-9528-96879811FE3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hu-HU" altLang="hu-HU"/>
          </a:p>
        </p:txBody>
      </p:sp>
      <p:sp>
        <p:nvSpPr>
          <p:cNvPr id="1030" name="Rectangle 6">
            <a:extLst>
              <a:ext uri="{FF2B5EF4-FFF2-40B4-BE49-F238E27FC236}">
                <a16:creationId xmlns:a16="http://schemas.microsoft.com/office/drawing/2014/main" id="{E582F88C-285D-4CCC-9D31-5D0B522A54F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A998CE0-5BC6-4BF0-B108-6EF58C8D9A13}" type="slidenum">
              <a:rPr lang="hu-HU" altLang="hu-HU"/>
              <a:pPr/>
              <a:t>‹#›</a:t>
            </a:fld>
            <a:endParaRPr lang="hu-HU" altLang="hu-HU"/>
          </a:p>
        </p:txBody>
      </p:sp>
    </p:spTree>
    <p:extLst>
      <p:ext uri="{BB962C8B-B14F-4D97-AF65-F5344CB8AC3E}">
        <p14:creationId xmlns:p14="http://schemas.microsoft.com/office/powerpoint/2010/main" val="4086554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C66BC-1EE1-4BCA-8D92-5FAF64035C6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F675E64F-7525-4B40-AA78-495D461327E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D8D73E58-608E-41C8-9C82-78E5C1F6ACF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hu-HU" altLang="hu-HU"/>
          </a:p>
        </p:txBody>
      </p:sp>
      <p:sp>
        <p:nvSpPr>
          <p:cNvPr id="1029" name="Rectangle 5">
            <a:extLst>
              <a:ext uri="{FF2B5EF4-FFF2-40B4-BE49-F238E27FC236}">
                <a16:creationId xmlns:a16="http://schemas.microsoft.com/office/drawing/2014/main" id="{758BBC19-44CB-41AF-B292-615EE81C5A3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hu-HU" altLang="hu-HU"/>
          </a:p>
        </p:txBody>
      </p:sp>
      <p:sp>
        <p:nvSpPr>
          <p:cNvPr id="1030" name="Rectangle 6">
            <a:extLst>
              <a:ext uri="{FF2B5EF4-FFF2-40B4-BE49-F238E27FC236}">
                <a16:creationId xmlns:a16="http://schemas.microsoft.com/office/drawing/2014/main" id="{7B4FE4FA-B825-40A5-9924-F7E960EF4DB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3EA5570-318B-43A5-9591-EE7B2718DA1C}" type="slidenum">
              <a:rPr lang="hu-HU" altLang="hu-HU"/>
              <a:pPr/>
              <a:t>‹#›</a:t>
            </a:fld>
            <a:endParaRPr lang="hu-HU" altLang="hu-HU"/>
          </a:p>
        </p:txBody>
      </p:sp>
    </p:spTree>
    <p:extLst>
      <p:ext uri="{BB962C8B-B14F-4D97-AF65-F5344CB8AC3E}">
        <p14:creationId xmlns:p14="http://schemas.microsoft.com/office/powerpoint/2010/main" val="31863074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FC81E1-911A-4022-A056-461DF07D237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5010A5F9-4140-4F5F-BF2E-3B8EEA447BC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4CF5D676-F0EB-431D-AC08-741AE462B75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hu-HU" altLang="hu-HU"/>
          </a:p>
        </p:txBody>
      </p:sp>
      <p:sp>
        <p:nvSpPr>
          <p:cNvPr id="1029" name="Rectangle 5">
            <a:extLst>
              <a:ext uri="{FF2B5EF4-FFF2-40B4-BE49-F238E27FC236}">
                <a16:creationId xmlns:a16="http://schemas.microsoft.com/office/drawing/2014/main" id="{2E4536DF-DA85-47FB-A541-D917CDC160F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hu-HU" altLang="hu-HU"/>
          </a:p>
        </p:txBody>
      </p:sp>
      <p:sp>
        <p:nvSpPr>
          <p:cNvPr id="1030" name="Rectangle 6">
            <a:extLst>
              <a:ext uri="{FF2B5EF4-FFF2-40B4-BE49-F238E27FC236}">
                <a16:creationId xmlns:a16="http://schemas.microsoft.com/office/drawing/2014/main" id="{1216D0FD-B781-4EE1-A991-ACFCFEABDEB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E0129F1-7F35-4126-8674-2DE24B8FCB1B}" type="slidenum">
              <a:rPr lang="hu-HU" altLang="hu-HU"/>
              <a:pPr>
                <a:defRPr/>
              </a:pPr>
              <a:t>‹#›</a:t>
            </a:fld>
            <a:endParaRPr lang="hu-HU" altLang="hu-HU"/>
          </a:p>
        </p:txBody>
      </p:sp>
    </p:spTree>
    <p:extLst>
      <p:ext uri="{BB962C8B-B14F-4D97-AF65-F5344CB8AC3E}">
        <p14:creationId xmlns:p14="http://schemas.microsoft.com/office/powerpoint/2010/main" val="124776188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4F7782-C555-46F5-A5E5-7D0E4F7CE8F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E21F0C55-5A76-4B77-B715-6D0C4DF24D8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F409DC9E-0689-4F67-AF9F-BC61BD7B15F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hu-HU" altLang="hu-HU"/>
          </a:p>
        </p:txBody>
      </p:sp>
      <p:sp>
        <p:nvSpPr>
          <p:cNvPr id="1029" name="Rectangle 5">
            <a:extLst>
              <a:ext uri="{FF2B5EF4-FFF2-40B4-BE49-F238E27FC236}">
                <a16:creationId xmlns:a16="http://schemas.microsoft.com/office/drawing/2014/main" id="{022042D7-E735-414C-8F64-6B9F2BF99C8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hu-HU" altLang="hu-HU"/>
          </a:p>
        </p:txBody>
      </p:sp>
      <p:sp>
        <p:nvSpPr>
          <p:cNvPr id="1030" name="Rectangle 6">
            <a:extLst>
              <a:ext uri="{FF2B5EF4-FFF2-40B4-BE49-F238E27FC236}">
                <a16:creationId xmlns:a16="http://schemas.microsoft.com/office/drawing/2014/main" id="{DA594673-ECB1-4E15-8BE9-2B5A9F8E00A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EA74DA94-B650-4F00-B8CC-76E398F7F2BC}" type="slidenum">
              <a:rPr lang="hu-HU" altLang="hu-HU"/>
              <a:pPr/>
              <a:t>‹#›</a:t>
            </a:fld>
            <a:endParaRPr lang="hu-HU" altLang="hu-HU"/>
          </a:p>
        </p:txBody>
      </p:sp>
    </p:spTree>
    <p:extLst>
      <p:ext uri="{BB962C8B-B14F-4D97-AF65-F5344CB8AC3E}">
        <p14:creationId xmlns:p14="http://schemas.microsoft.com/office/powerpoint/2010/main" val="20166617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E7187-D97B-4DA2-BA63-8D185C537F6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02F897C2-8305-4558-9931-DD884C5540C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A14D9F8B-920D-4A9C-A723-4133786B83C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hu-HU" altLang="hu-HU"/>
          </a:p>
        </p:txBody>
      </p:sp>
      <p:sp>
        <p:nvSpPr>
          <p:cNvPr id="1029" name="Rectangle 5">
            <a:extLst>
              <a:ext uri="{FF2B5EF4-FFF2-40B4-BE49-F238E27FC236}">
                <a16:creationId xmlns:a16="http://schemas.microsoft.com/office/drawing/2014/main" id="{6F49CBE8-9411-4F45-88BB-56C9469FBB7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hu-HU" altLang="hu-HU"/>
          </a:p>
        </p:txBody>
      </p:sp>
      <p:sp>
        <p:nvSpPr>
          <p:cNvPr id="1030" name="Rectangle 6">
            <a:extLst>
              <a:ext uri="{FF2B5EF4-FFF2-40B4-BE49-F238E27FC236}">
                <a16:creationId xmlns:a16="http://schemas.microsoft.com/office/drawing/2014/main" id="{F9E90094-7ABC-4AA6-8920-A230947EEC6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C7318D68-AAAE-4D49-A83F-040AAF1C241B}" type="slidenum">
              <a:rPr lang="hu-HU" altLang="hu-HU"/>
              <a:pPr/>
              <a:t>‹#›</a:t>
            </a:fld>
            <a:endParaRPr lang="hu-HU" altLang="hu-HU"/>
          </a:p>
        </p:txBody>
      </p:sp>
    </p:spTree>
    <p:extLst>
      <p:ext uri="{BB962C8B-B14F-4D97-AF65-F5344CB8AC3E}">
        <p14:creationId xmlns:p14="http://schemas.microsoft.com/office/powerpoint/2010/main" val="18338974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8634B85-B771-4326-8BD5-142184F7D71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id="{A0A0918D-C82B-4B50-97F1-66DAB8D3A98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id="{2B8E42FD-2CD6-4357-9728-B55F16B5E22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hu-HU" altLang="hu-HU"/>
          </a:p>
        </p:txBody>
      </p:sp>
      <p:sp>
        <p:nvSpPr>
          <p:cNvPr id="1029" name="Rectangle 5">
            <a:extLst>
              <a:ext uri="{FF2B5EF4-FFF2-40B4-BE49-F238E27FC236}">
                <a16:creationId xmlns:a16="http://schemas.microsoft.com/office/drawing/2014/main" id="{7D55EA1E-B830-43BD-9718-EB2BCF79C11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hu-HU" altLang="hu-HU"/>
          </a:p>
        </p:txBody>
      </p:sp>
      <p:sp>
        <p:nvSpPr>
          <p:cNvPr id="1030" name="Rectangle 6">
            <a:extLst>
              <a:ext uri="{FF2B5EF4-FFF2-40B4-BE49-F238E27FC236}">
                <a16:creationId xmlns:a16="http://schemas.microsoft.com/office/drawing/2014/main" id="{900D1A0D-40F8-4E09-B640-293A9FDFFD5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2D84771-CAE5-40C5-B843-E3AA575FCC07}" type="slidenum">
              <a:rPr lang="hu-HU" altLang="hu-HU"/>
              <a:pPr/>
              <a:t>‹#›</a:t>
            </a:fld>
            <a:endParaRPr lang="hu-HU" altLang="hu-HU"/>
          </a:p>
        </p:txBody>
      </p:sp>
    </p:spTree>
    <p:extLst>
      <p:ext uri="{BB962C8B-B14F-4D97-AF65-F5344CB8AC3E}">
        <p14:creationId xmlns:p14="http://schemas.microsoft.com/office/powerpoint/2010/main" val="169896403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hyperlink" Target="http://www.pnas.org/search?author1=Gerardo+Ceballos&amp;sortspec=date&amp;submit=Submit"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www.pnas.org/search?author1=Rodolfo+Dirzo&amp;sortspec=date&amp;submit=Submit" TargetMode="External"/><Relationship Id="rId4" Type="http://schemas.openxmlformats.org/officeDocument/2006/relationships/hyperlink" Target="http://www.pnas.org/search?author1=Paul+R.+Ehrlich&amp;sortspec=date&amp;submit=Submit"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University_of_British_Columbia" TargetMode="External"/><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9.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ppo_FinitePlanet">
            <a:extLst>
              <a:ext uri="{FF2B5EF4-FFF2-40B4-BE49-F238E27FC236}">
                <a16:creationId xmlns:a16="http://schemas.microsoft.com/office/drawing/2014/main" id="{F2354CE0-3AD3-4E68-8A5A-76EC7DDC4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7" y="2781300"/>
            <a:ext cx="3587873" cy="4076700"/>
          </a:xfrm>
          <a:prstGeom prst="rect">
            <a:avLst/>
          </a:prstGeom>
          <a:solidFill>
            <a:schemeClr val="bg1"/>
          </a:solidFill>
        </p:spPr>
      </p:pic>
      <p:sp>
        <p:nvSpPr>
          <p:cNvPr id="10244" name="Rectangle 4">
            <a:extLst>
              <a:ext uri="{FF2B5EF4-FFF2-40B4-BE49-F238E27FC236}">
                <a16:creationId xmlns:a16="http://schemas.microsoft.com/office/drawing/2014/main" id="{052692C5-CC05-4800-AF12-B8CEEE4DD29F}"/>
              </a:ext>
            </a:extLst>
          </p:cNvPr>
          <p:cNvSpPr>
            <a:spLocks noChangeArrowheads="1"/>
          </p:cNvSpPr>
          <p:nvPr/>
        </p:nvSpPr>
        <p:spPr bwMode="auto">
          <a:xfrm>
            <a:off x="5364163" y="2636838"/>
            <a:ext cx="360362"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8" name="AutoShape 8">
            <a:extLst>
              <a:ext uri="{FF2B5EF4-FFF2-40B4-BE49-F238E27FC236}">
                <a16:creationId xmlns:a16="http://schemas.microsoft.com/office/drawing/2014/main" id="{9C83B64F-872B-4F38-B168-D5F8827B4613}"/>
              </a:ext>
            </a:extLst>
          </p:cNvPr>
          <p:cNvSpPr>
            <a:spLocks noChangeArrowheads="1"/>
          </p:cNvSpPr>
          <p:nvPr/>
        </p:nvSpPr>
        <p:spPr bwMode="auto">
          <a:xfrm>
            <a:off x="4932363" y="2492375"/>
            <a:ext cx="1727200" cy="1081088"/>
          </a:xfrm>
          <a:prstGeom prst="parallelogram">
            <a:avLst>
              <a:gd name="adj" fmla="val 39941"/>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51" name="Rectangle 11">
            <a:extLst>
              <a:ext uri="{FF2B5EF4-FFF2-40B4-BE49-F238E27FC236}">
                <a16:creationId xmlns:a16="http://schemas.microsoft.com/office/drawing/2014/main" id="{78D7FFD2-760C-42D6-9582-DB46812705E1}"/>
              </a:ext>
            </a:extLst>
          </p:cNvPr>
          <p:cNvSpPr>
            <a:spLocks noChangeArrowheads="1"/>
          </p:cNvSpPr>
          <p:nvPr/>
        </p:nvSpPr>
        <p:spPr bwMode="auto">
          <a:xfrm>
            <a:off x="1835150" y="549275"/>
            <a:ext cx="338455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53" name="Text Box 13">
            <a:extLst>
              <a:ext uri="{FF2B5EF4-FFF2-40B4-BE49-F238E27FC236}">
                <a16:creationId xmlns:a16="http://schemas.microsoft.com/office/drawing/2014/main" id="{AE8684C1-F67E-4A6E-9CEF-F9C4C05FB659}"/>
              </a:ext>
            </a:extLst>
          </p:cNvPr>
          <p:cNvSpPr txBox="1">
            <a:spLocks noChangeArrowheads="1"/>
          </p:cNvSpPr>
          <p:nvPr/>
        </p:nvSpPr>
        <p:spPr bwMode="auto">
          <a:xfrm>
            <a:off x="1048864" y="5521987"/>
            <a:ext cx="6783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Hurrá!</a:t>
            </a:r>
          </a:p>
        </p:txBody>
      </p:sp>
      <p:sp>
        <p:nvSpPr>
          <p:cNvPr id="10254" name="Text Box 14">
            <a:extLst>
              <a:ext uri="{FF2B5EF4-FFF2-40B4-BE49-F238E27FC236}">
                <a16:creationId xmlns:a16="http://schemas.microsoft.com/office/drawing/2014/main" id="{6B0DA62F-3E23-4282-91AA-231DFEF5B856}"/>
              </a:ext>
            </a:extLst>
          </p:cNvPr>
          <p:cNvSpPr txBox="1">
            <a:spLocks noChangeArrowheads="1"/>
          </p:cNvSpPr>
          <p:nvPr/>
        </p:nvSpPr>
        <p:spPr bwMode="auto">
          <a:xfrm>
            <a:off x="2909483" y="5688583"/>
            <a:ext cx="8404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Hmm…</a:t>
            </a:r>
          </a:p>
        </p:txBody>
      </p:sp>
      <p:sp>
        <p:nvSpPr>
          <p:cNvPr id="2" name="Téglalap 1">
            <a:extLst>
              <a:ext uri="{FF2B5EF4-FFF2-40B4-BE49-F238E27FC236}">
                <a16:creationId xmlns:a16="http://schemas.microsoft.com/office/drawing/2014/main" id="{CE5D5F04-F9CD-4B50-8350-42B4704BF382}"/>
              </a:ext>
            </a:extLst>
          </p:cNvPr>
          <p:cNvSpPr/>
          <p:nvPr/>
        </p:nvSpPr>
        <p:spPr>
          <a:xfrm>
            <a:off x="2286000" y="344682"/>
            <a:ext cx="5731164"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u-HU" sz="6000" b="0" i="0" u="none" strike="noStrike" kern="0" cap="none" spc="0" normalizeH="0" baseline="0" noProof="0" dirty="0">
                <a:ln>
                  <a:noFill/>
                </a:ln>
                <a:solidFill>
                  <a:prstClr val="black"/>
                </a:solidFill>
                <a:effectLst/>
                <a:uLnTx/>
                <a:uFillTx/>
                <a:latin typeface="Calibri Light" panose="020F0302020204030204"/>
                <a:ea typeface="+mj-ea"/>
                <a:cs typeface="+mj-cs"/>
              </a:rPr>
              <a:t>A fenntartható fejlődés helyzete</a:t>
            </a:r>
          </a:p>
          <a:p>
            <a:pPr marL="0" marR="0" lvl="0" indent="0" algn="ctr" defTabSz="914400" eaLnBrk="1" fontAlgn="auto" latinLnBrk="0" hangingPunct="1">
              <a:lnSpc>
                <a:spcPct val="100000"/>
              </a:lnSpc>
              <a:spcBef>
                <a:spcPts val="0"/>
              </a:spcBef>
              <a:spcAft>
                <a:spcPts val="0"/>
              </a:spcAft>
              <a:buClrTx/>
              <a:buSzTx/>
              <a:buFontTx/>
              <a:buNone/>
              <a:tabLst/>
              <a:defRPr/>
            </a:pPr>
            <a:r>
              <a:rPr lang="hu-HU" sz="2000" kern="0" dirty="0">
                <a:solidFill>
                  <a:prstClr val="black"/>
                </a:solidFill>
                <a:latin typeface="Calibri Light" panose="020F0302020204030204"/>
                <a:ea typeface="+mj-ea"/>
                <a:cs typeface="+mj-cs"/>
              </a:rPr>
              <a:t>felülnézetben</a:t>
            </a:r>
            <a:endParaRPr kumimoji="0" lang="hu-HU" sz="2000" b="0" i="0" u="none" strike="noStrike" kern="0" cap="none" spc="0" normalizeH="0" baseline="0" noProof="0" dirty="0">
              <a:ln>
                <a:noFill/>
              </a:ln>
              <a:solidFill>
                <a:sysClr val="windowText" lastClr="000000"/>
              </a:solidFill>
              <a:effectLst/>
              <a:uLnTx/>
              <a:uFillTx/>
            </a:endParaRPr>
          </a:p>
        </p:txBody>
      </p:sp>
      <p:sp>
        <p:nvSpPr>
          <p:cNvPr id="3" name="Téglalap 2">
            <a:extLst>
              <a:ext uri="{FF2B5EF4-FFF2-40B4-BE49-F238E27FC236}">
                <a16:creationId xmlns:a16="http://schemas.microsoft.com/office/drawing/2014/main" id="{365D2752-A05C-4EEB-A4B0-3B70538E9A6C}"/>
              </a:ext>
            </a:extLst>
          </p:cNvPr>
          <p:cNvSpPr/>
          <p:nvPr/>
        </p:nvSpPr>
        <p:spPr>
          <a:xfrm>
            <a:off x="5911813" y="4767549"/>
            <a:ext cx="2290895" cy="1346010"/>
          </a:xfrm>
          <a:prstGeom prst="rect">
            <a:avLst/>
          </a:prstGeom>
        </p:spPr>
        <p:txBody>
          <a:bodyPr wrap="square">
            <a:spAutoFit/>
          </a:bodyPr>
          <a:lstStyle/>
          <a:p>
            <a:pPr lvl="0" algn="ctr" defTabSz="914400">
              <a:lnSpc>
                <a:spcPct val="90000"/>
              </a:lnSpc>
              <a:spcBef>
                <a:spcPts val="1000"/>
              </a:spcBef>
            </a:pPr>
            <a:r>
              <a:rPr lang="hu-HU" sz="3600" dirty="0">
                <a:solidFill>
                  <a:srgbClr val="002060"/>
                </a:solidFill>
                <a:latin typeface="Calibri" panose="020F0502020204030204"/>
              </a:rPr>
              <a:t>NFFT</a:t>
            </a:r>
          </a:p>
          <a:p>
            <a:pPr lvl="0" algn="ctr" defTabSz="914400">
              <a:lnSpc>
                <a:spcPct val="90000"/>
              </a:lnSpc>
              <a:spcBef>
                <a:spcPts val="1000"/>
              </a:spcBef>
            </a:pPr>
            <a:r>
              <a:rPr lang="hu-HU" dirty="0">
                <a:solidFill>
                  <a:srgbClr val="002060"/>
                </a:solidFill>
                <a:latin typeface="Calibri" panose="020F0502020204030204"/>
              </a:rPr>
              <a:t>Tanácsülés</a:t>
            </a:r>
          </a:p>
          <a:p>
            <a:pPr lvl="0" algn="ctr" defTabSz="914400">
              <a:lnSpc>
                <a:spcPct val="90000"/>
              </a:lnSpc>
              <a:spcBef>
                <a:spcPts val="1000"/>
              </a:spcBef>
            </a:pPr>
            <a:r>
              <a:rPr lang="hu-HU" dirty="0">
                <a:solidFill>
                  <a:srgbClr val="002060"/>
                </a:solidFill>
                <a:latin typeface="Calibri" panose="020F0502020204030204"/>
              </a:rPr>
              <a:t>2017. december 7.</a:t>
            </a:r>
          </a:p>
        </p:txBody>
      </p:sp>
      <p:sp>
        <p:nvSpPr>
          <p:cNvPr id="17" name="Szövegdoboz 16">
            <a:extLst>
              <a:ext uri="{FF2B5EF4-FFF2-40B4-BE49-F238E27FC236}">
                <a16:creationId xmlns:a16="http://schemas.microsoft.com/office/drawing/2014/main" id="{CE400A30-3627-4369-B36F-B43D7E11963D}"/>
              </a:ext>
            </a:extLst>
          </p:cNvPr>
          <p:cNvSpPr txBox="1"/>
          <p:nvPr/>
        </p:nvSpPr>
        <p:spPr>
          <a:xfrm>
            <a:off x="331694" y="295835"/>
            <a:ext cx="2196353" cy="369332"/>
          </a:xfrm>
          <a:prstGeom prst="rect">
            <a:avLst/>
          </a:prstGeom>
          <a:noFill/>
        </p:spPr>
        <p:txBody>
          <a:bodyPr wrap="square" rtlCol="0">
            <a:spAutoFit/>
          </a:bodyPr>
          <a:lstStyle/>
          <a:p>
            <a:r>
              <a:rPr lang="hu-HU" dirty="0">
                <a:solidFill>
                  <a:prstClr val="black"/>
                </a:solidFill>
                <a:latin typeface="Calibri" panose="020F0502020204030204"/>
              </a:rPr>
              <a:t>Vida Gábor</a:t>
            </a:r>
          </a:p>
        </p:txBody>
      </p:sp>
      <p:sp>
        <p:nvSpPr>
          <p:cNvPr id="4" name="Ellipszis 3">
            <a:extLst>
              <a:ext uri="{FF2B5EF4-FFF2-40B4-BE49-F238E27FC236}">
                <a16:creationId xmlns:a16="http://schemas.microsoft.com/office/drawing/2014/main" id="{D3F26282-353D-42F6-8E47-1ACD86CF7514}"/>
              </a:ext>
            </a:extLst>
          </p:cNvPr>
          <p:cNvSpPr/>
          <p:nvPr/>
        </p:nvSpPr>
        <p:spPr>
          <a:xfrm>
            <a:off x="2378360" y="3672608"/>
            <a:ext cx="1547091" cy="1416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Háromszög 4">
            <a:extLst>
              <a:ext uri="{FF2B5EF4-FFF2-40B4-BE49-F238E27FC236}">
                <a16:creationId xmlns:a16="http://schemas.microsoft.com/office/drawing/2014/main" id="{0DB1E6CB-8E90-48D2-B717-683B9BE679E5}"/>
              </a:ext>
            </a:extLst>
          </p:cNvPr>
          <p:cNvSpPr/>
          <p:nvPr/>
        </p:nvSpPr>
        <p:spPr>
          <a:xfrm>
            <a:off x="2115128" y="4442693"/>
            <a:ext cx="558793" cy="4899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 name="Kép 5">
            <a:extLst>
              <a:ext uri="{FF2B5EF4-FFF2-40B4-BE49-F238E27FC236}">
                <a16:creationId xmlns:a16="http://schemas.microsoft.com/office/drawing/2014/main" id="{5BB308D0-F7E7-43DA-98CD-0F511298BDF5}"/>
              </a:ext>
            </a:extLst>
          </p:cNvPr>
          <p:cNvPicPr>
            <a:picLocks noChangeAspect="1"/>
          </p:cNvPicPr>
          <p:nvPr/>
        </p:nvPicPr>
        <p:blipFill>
          <a:blip r:embed="rId3"/>
          <a:stretch>
            <a:fillRect/>
          </a:stretch>
        </p:blipFill>
        <p:spPr>
          <a:xfrm>
            <a:off x="2412996" y="3934294"/>
            <a:ext cx="1650602" cy="1099725"/>
          </a:xfrm>
          <a:prstGeom prst="rect">
            <a:avLst/>
          </a:prstGeom>
        </p:spPr>
      </p:pic>
      <p:sp>
        <p:nvSpPr>
          <p:cNvPr id="7" name="Szövegdoboz 6">
            <a:extLst>
              <a:ext uri="{FF2B5EF4-FFF2-40B4-BE49-F238E27FC236}">
                <a16:creationId xmlns:a16="http://schemas.microsoft.com/office/drawing/2014/main" id="{44D07339-0FEC-4B37-B7C0-24B24E2640A5}"/>
              </a:ext>
            </a:extLst>
          </p:cNvPr>
          <p:cNvSpPr txBox="1"/>
          <p:nvPr/>
        </p:nvSpPr>
        <p:spPr>
          <a:xfrm rot="19164054">
            <a:off x="106009" y="3815268"/>
            <a:ext cx="2428779" cy="461665"/>
          </a:xfrm>
          <a:prstGeom prst="rect">
            <a:avLst/>
          </a:prstGeom>
          <a:noFill/>
        </p:spPr>
        <p:txBody>
          <a:bodyPr wrap="square" rtlCol="0">
            <a:spAutoFit/>
          </a:bodyPr>
          <a:lstStyle/>
          <a:p>
            <a:r>
              <a:rPr lang="hu-HU" sz="2400" b="1" dirty="0">
                <a:solidFill>
                  <a:srgbClr val="FF0000"/>
                </a:solidFill>
              </a:rPr>
              <a:t>NÖVEKEDÉS!!!</a:t>
            </a:r>
          </a:p>
        </p:txBody>
      </p:sp>
    </p:spTree>
    <p:extLst>
      <p:ext uri="{BB962C8B-B14F-4D97-AF65-F5344CB8AC3E}">
        <p14:creationId xmlns:p14="http://schemas.microsoft.com/office/powerpoint/2010/main" val="3624333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id="{C325C022-D6D2-4AAB-9CC8-00ED671C4887}"/>
              </a:ext>
            </a:extLst>
          </p:cNvPr>
          <p:cNvSpPr txBox="1">
            <a:spLocks noChangeArrowheads="1"/>
          </p:cNvSpPr>
          <p:nvPr/>
        </p:nvSpPr>
        <p:spPr bwMode="auto">
          <a:xfrm>
            <a:off x="250825" y="5734050"/>
            <a:ext cx="8713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83971" name="Text Box 3">
            <a:extLst>
              <a:ext uri="{FF2B5EF4-FFF2-40B4-BE49-F238E27FC236}">
                <a16:creationId xmlns:a16="http://schemas.microsoft.com/office/drawing/2014/main" id="{643660B4-486D-49FC-9679-661998AA8133}"/>
              </a:ext>
            </a:extLst>
          </p:cNvPr>
          <p:cNvSpPr txBox="1">
            <a:spLocks noChangeArrowheads="1"/>
          </p:cNvSpPr>
          <p:nvPr/>
        </p:nvSpPr>
        <p:spPr bwMode="auto">
          <a:xfrm>
            <a:off x="323850" y="1196975"/>
            <a:ext cx="85693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4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specialista egyre többet tud egyre kevesebbről,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4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végül mindent tud a semmiről.</a:t>
            </a:r>
            <a:r>
              <a:rPr kumimoji="0" lang="hu-HU" altLang="hu-HU" sz="4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(Konrad Lorenz)</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endParaRPr>
          </a:p>
        </p:txBody>
      </p:sp>
      <p:sp>
        <p:nvSpPr>
          <p:cNvPr id="83972" name="Text Box 4">
            <a:extLst>
              <a:ext uri="{FF2B5EF4-FFF2-40B4-BE49-F238E27FC236}">
                <a16:creationId xmlns:a16="http://schemas.microsoft.com/office/drawing/2014/main" id="{9E63C339-9302-4293-B0A7-F595992B3EF6}"/>
              </a:ext>
            </a:extLst>
          </p:cNvPr>
          <p:cNvSpPr txBox="1">
            <a:spLocks noChangeArrowheads="1"/>
          </p:cNvSpPr>
          <p:nvPr/>
        </p:nvSpPr>
        <p:spPr bwMode="auto">
          <a:xfrm>
            <a:off x="468313" y="5589588"/>
            <a:ext cx="8135937"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 generalista sejt valamit a mindenről.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(remény,   esély,   sejtés)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26310745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DE29196-0669-4CC2-9BFF-3F7E47BD2F34}"/>
              </a:ext>
            </a:extLst>
          </p:cNvPr>
          <p:cNvSpPr>
            <a:spLocks noGrp="1" noChangeArrowheads="1"/>
          </p:cNvSpPr>
          <p:nvPr>
            <p:ph type="title"/>
          </p:nvPr>
        </p:nvSpPr>
        <p:spPr>
          <a:xfrm>
            <a:off x="-1692275" y="-458788"/>
            <a:ext cx="9228138" cy="1655763"/>
          </a:xfrm>
        </p:spPr>
        <p:txBody>
          <a:bodyPr/>
          <a:lstStyle/>
          <a:p>
            <a:r>
              <a:rPr lang="hu-HU" altLang="hu-HU">
                <a:solidFill>
                  <a:schemeClr val="bg2"/>
                </a:solidFill>
              </a:rPr>
              <a:t>               </a:t>
            </a:r>
            <a:endParaRPr lang="hu-HU" altLang="hu-HU"/>
          </a:p>
        </p:txBody>
      </p:sp>
      <p:sp>
        <p:nvSpPr>
          <p:cNvPr id="28675" name="Rectangle 3">
            <a:extLst>
              <a:ext uri="{FF2B5EF4-FFF2-40B4-BE49-F238E27FC236}">
                <a16:creationId xmlns:a16="http://schemas.microsoft.com/office/drawing/2014/main" id="{C25F2A19-B102-4985-8F9F-56F907C10A0D}"/>
              </a:ext>
            </a:extLst>
          </p:cNvPr>
          <p:cNvSpPr>
            <a:spLocks noGrp="1" noChangeArrowheads="1"/>
          </p:cNvSpPr>
          <p:nvPr>
            <p:ph type="body" idx="1"/>
          </p:nvPr>
        </p:nvSpPr>
        <p:spPr>
          <a:xfrm>
            <a:off x="0" y="476250"/>
            <a:ext cx="9144000" cy="6238875"/>
          </a:xfrm>
        </p:spPr>
        <p:txBody>
          <a:bodyPr/>
          <a:lstStyle/>
          <a:p>
            <a:pPr>
              <a:buFontTx/>
              <a:buNone/>
            </a:pPr>
            <a:r>
              <a:rPr lang="hu-HU" altLang="hu-HU"/>
              <a:t>-  A földi bioszféra több mint 3 milliárd éves;  </a:t>
            </a:r>
          </a:p>
          <a:p>
            <a:pPr>
              <a:buFontTx/>
              <a:buNone/>
            </a:pPr>
            <a:r>
              <a:rPr lang="hu-HU" altLang="hu-HU"/>
              <a:t>-  A bioszféra a nagy földi rendszer növekvő    alrendszere;</a:t>
            </a:r>
          </a:p>
          <a:p>
            <a:pPr>
              <a:buFontTx/>
              <a:buNone/>
            </a:pPr>
            <a:r>
              <a:rPr lang="hu-HU" altLang="hu-HU"/>
              <a:t>  -  Földünk történetének 99,99%-a ember nélküli;</a:t>
            </a:r>
          </a:p>
          <a:p>
            <a:pPr>
              <a:buFontTx/>
              <a:buNone/>
            </a:pPr>
            <a:r>
              <a:rPr lang="hu-HU" altLang="hu-HU"/>
              <a:t>  -  A bioszféra az élővilág diverzitásával evolválódott, ökológiai szerveződésével szabályozódott;</a:t>
            </a:r>
          </a:p>
          <a:p>
            <a:pPr>
              <a:buFontTx/>
              <a:buNone/>
            </a:pPr>
            <a:r>
              <a:rPr lang="hu-HU" altLang="hu-HU"/>
              <a:t>  - „Fenntarthatóan fejlődött”!</a:t>
            </a:r>
          </a:p>
          <a:p>
            <a:pPr>
              <a:buFontTx/>
              <a:buNone/>
            </a:pPr>
            <a:r>
              <a:rPr lang="hu-HU" altLang="hu-HU" sz="2400">
                <a:solidFill>
                  <a:schemeClr val="bg1"/>
                </a:solidFill>
              </a:rPr>
              <a:t>-</a:t>
            </a:r>
            <a:r>
              <a:rPr lang="hu-HU" altLang="hu-HU" sz="2400">
                <a:solidFill>
                  <a:srgbClr val="FF3300"/>
                </a:solidFill>
              </a:rPr>
              <a:t>                   </a:t>
            </a:r>
            <a:r>
              <a:rPr lang="hu-HU" altLang="hu-HU" i="1">
                <a:solidFill>
                  <a:srgbClr val="FF3300"/>
                </a:solidFill>
              </a:rPr>
              <a:t>Míg meg nem szülte a Homo sapiens-t?</a:t>
            </a:r>
          </a:p>
        </p:txBody>
      </p:sp>
    </p:spTree>
    <p:extLst>
      <p:ext uri="{BB962C8B-B14F-4D97-AF65-F5344CB8AC3E}">
        <p14:creationId xmlns:p14="http://schemas.microsoft.com/office/powerpoint/2010/main" val="19620128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5C53E2EF-AEF0-41DA-AABE-FDDC4CE601A8}"/>
              </a:ext>
            </a:extLst>
          </p:cNvPr>
          <p:cNvSpPr txBox="1">
            <a:spLocks noChangeArrowheads="1"/>
          </p:cNvSpPr>
          <p:nvPr/>
        </p:nvSpPr>
        <p:spPr bwMode="auto">
          <a:xfrm rot="-661261">
            <a:off x="177800" y="-14288"/>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NAP</a:t>
            </a:r>
          </a:p>
        </p:txBody>
      </p:sp>
      <p:sp>
        <p:nvSpPr>
          <p:cNvPr id="29699" name="AutoShape 3">
            <a:extLst>
              <a:ext uri="{FF2B5EF4-FFF2-40B4-BE49-F238E27FC236}">
                <a16:creationId xmlns:a16="http://schemas.microsoft.com/office/drawing/2014/main" id="{F42B8D5D-0059-4EC3-A842-9DD502722D22}"/>
              </a:ext>
            </a:extLst>
          </p:cNvPr>
          <p:cNvSpPr>
            <a:spLocks noChangeArrowheads="1"/>
          </p:cNvSpPr>
          <p:nvPr/>
        </p:nvSpPr>
        <p:spPr bwMode="auto">
          <a:xfrm>
            <a:off x="2987675" y="5170488"/>
            <a:ext cx="3960813" cy="755650"/>
          </a:xfrm>
          <a:prstGeom prst="roundRect">
            <a:avLst>
              <a:gd name="adj" fmla="val 16667"/>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0" name="AutoShape 4">
            <a:extLst>
              <a:ext uri="{FF2B5EF4-FFF2-40B4-BE49-F238E27FC236}">
                <a16:creationId xmlns:a16="http://schemas.microsoft.com/office/drawing/2014/main" id="{71F28653-C5E9-4147-B756-C002231E521B}"/>
              </a:ext>
            </a:extLst>
          </p:cNvPr>
          <p:cNvSpPr>
            <a:spLocks noChangeArrowheads="1"/>
          </p:cNvSpPr>
          <p:nvPr/>
        </p:nvSpPr>
        <p:spPr bwMode="auto">
          <a:xfrm>
            <a:off x="6804025" y="3355975"/>
            <a:ext cx="1655763" cy="831850"/>
          </a:xfrm>
          <a:prstGeom prst="roundRect">
            <a:avLst>
              <a:gd name="adj" fmla="val 16667"/>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1" name="AutoShape 5">
            <a:extLst>
              <a:ext uri="{FF2B5EF4-FFF2-40B4-BE49-F238E27FC236}">
                <a16:creationId xmlns:a16="http://schemas.microsoft.com/office/drawing/2014/main" id="{4353A20C-F239-4C46-9F93-C729F9E8E0C8}"/>
              </a:ext>
            </a:extLst>
          </p:cNvPr>
          <p:cNvSpPr>
            <a:spLocks noChangeArrowheads="1"/>
          </p:cNvSpPr>
          <p:nvPr/>
        </p:nvSpPr>
        <p:spPr bwMode="auto">
          <a:xfrm>
            <a:off x="4067175" y="2903538"/>
            <a:ext cx="1873250" cy="1284287"/>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2" name="AutoShape 6">
            <a:extLst>
              <a:ext uri="{FF2B5EF4-FFF2-40B4-BE49-F238E27FC236}">
                <a16:creationId xmlns:a16="http://schemas.microsoft.com/office/drawing/2014/main" id="{38A2C8C1-1169-452A-AAB9-441BBDE037C6}"/>
              </a:ext>
            </a:extLst>
          </p:cNvPr>
          <p:cNvSpPr>
            <a:spLocks noChangeArrowheads="1"/>
          </p:cNvSpPr>
          <p:nvPr/>
        </p:nvSpPr>
        <p:spPr bwMode="auto">
          <a:xfrm rot="20700000">
            <a:off x="2700338" y="4010025"/>
            <a:ext cx="434975" cy="1198563"/>
          </a:xfrm>
          <a:prstGeom prst="downArrow">
            <a:avLst>
              <a:gd name="adj1" fmla="val 50000"/>
              <a:gd name="adj2" fmla="val 6888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3" name="AutoShape 7">
            <a:extLst>
              <a:ext uri="{FF2B5EF4-FFF2-40B4-BE49-F238E27FC236}">
                <a16:creationId xmlns:a16="http://schemas.microsoft.com/office/drawing/2014/main" id="{6C45BC9B-E4B4-4E93-84F1-E86D6E94BA02}"/>
              </a:ext>
            </a:extLst>
          </p:cNvPr>
          <p:cNvSpPr>
            <a:spLocks noChangeArrowheads="1"/>
          </p:cNvSpPr>
          <p:nvPr/>
        </p:nvSpPr>
        <p:spPr bwMode="auto">
          <a:xfrm>
            <a:off x="971550" y="2224088"/>
            <a:ext cx="2160588" cy="1963737"/>
          </a:xfrm>
          <a:prstGeom prst="roundRect">
            <a:avLst>
              <a:gd name="adj" fmla="val 16667"/>
            </a:avLst>
          </a:prstGeom>
          <a:solidFill>
            <a:srgbClr val="99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4" name="Text Box 8">
            <a:extLst>
              <a:ext uri="{FF2B5EF4-FFF2-40B4-BE49-F238E27FC236}">
                <a16:creationId xmlns:a16="http://schemas.microsoft.com/office/drawing/2014/main" id="{CF538F6A-2E28-463E-BF08-94CFAADBDC50}"/>
              </a:ext>
            </a:extLst>
          </p:cNvPr>
          <p:cNvSpPr txBox="1">
            <a:spLocks noChangeArrowheads="1"/>
          </p:cNvSpPr>
          <p:nvPr/>
        </p:nvSpPr>
        <p:spPr bwMode="auto">
          <a:xfrm>
            <a:off x="2268538" y="2752725"/>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5" name="Text Box 9">
            <a:extLst>
              <a:ext uri="{FF2B5EF4-FFF2-40B4-BE49-F238E27FC236}">
                <a16:creationId xmlns:a16="http://schemas.microsoft.com/office/drawing/2014/main" id="{0BE4D31E-48BB-4A63-BB32-A1A15DB025B1}"/>
              </a:ext>
            </a:extLst>
          </p:cNvPr>
          <p:cNvSpPr txBox="1">
            <a:spLocks noChangeArrowheads="1"/>
          </p:cNvSpPr>
          <p:nvPr/>
        </p:nvSpPr>
        <p:spPr bwMode="auto">
          <a:xfrm>
            <a:off x="971550" y="2828925"/>
            <a:ext cx="223202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(fotoszintézis)</a:t>
            </a:r>
          </a:p>
        </p:txBody>
      </p:sp>
      <p:sp>
        <p:nvSpPr>
          <p:cNvPr id="29706" name="Text Box 10">
            <a:extLst>
              <a:ext uri="{FF2B5EF4-FFF2-40B4-BE49-F238E27FC236}">
                <a16:creationId xmlns:a16="http://schemas.microsoft.com/office/drawing/2014/main" id="{1D8AFA63-A814-4A4D-9722-C35D656BE79D}"/>
              </a:ext>
            </a:extLst>
          </p:cNvPr>
          <p:cNvSpPr txBox="1">
            <a:spLocks noChangeArrowheads="1"/>
          </p:cNvSpPr>
          <p:nvPr/>
        </p:nvSpPr>
        <p:spPr bwMode="auto">
          <a:xfrm>
            <a:off x="4211638" y="3206750"/>
            <a:ext cx="1728787"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növényi paraziták</a:t>
            </a:r>
          </a:p>
        </p:txBody>
      </p:sp>
      <p:sp>
        <p:nvSpPr>
          <p:cNvPr id="29707" name="Text Box 11">
            <a:extLst>
              <a:ext uri="{FF2B5EF4-FFF2-40B4-BE49-F238E27FC236}">
                <a16:creationId xmlns:a16="http://schemas.microsoft.com/office/drawing/2014/main" id="{B2D11064-6E89-473D-BB9C-CAC1F95ECF50}"/>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8" name="Text Box 12">
            <a:extLst>
              <a:ext uri="{FF2B5EF4-FFF2-40B4-BE49-F238E27FC236}">
                <a16:creationId xmlns:a16="http://schemas.microsoft.com/office/drawing/2014/main" id="{07F5C741-8AD3-4E3D-AC70-724AB9F5EC41}"/>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09" name="Text Box 13">
            <a:extLst>
              <a:ext uri="{FF2B5EF4-FFF2-40B4-BE49-F238E27FC236}">
                <a16:creationId xmlns:a16="http://schemas.microsoft.com/office/drawing/2014/main" id="{A3FF090F-D32D-4B21-A17E-C6311B258695}"/>
              </a:ext>
            </a:extLst>
          </p:cNvPr>
          <p:cNvSpPr txBox="1">
            <a:spLocks noChangeArrowheads="1"/>
          </p:cNvSpPr>
          <p:nvPr/>
        </p:nvSpPr>
        <p:spPr bwMode="auto">
          <a:xfrm>
            <a:off x="6948488" y="3433763"/>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HÚSEVŐK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állati paraziták</a:t>
            </a:r>
          </a:p>
        </p:txBody>
      </p:sp>
      <p:sp>
        <p:nvSpPr>
          <p:cNvPr id="29710" name="Text Box 14">
            <a:extLst>
              <a:ext uri="{FF2B5EF4-FFF2-40B4-BE49-F238E27FC236}">
                <a16:creationId xmlns:a16="http://schemas.microsoft.com/office/drawing/2014/main" id="{9BD230CB-6529-45AB-9022-EB88B37BB154}"/>
              </a:ext>
            </a:extLst>
          </p:cNvPr>
          <p:cNvSpPr txBox="1">
            <a:spLocks noChangeArrowheads="1"/>
          </p:cNvSpPr>
          <p:nvPr/>
        </p:nvSpPr>
        <p:spPr bwMode="auto">
          <a:xfrm>
            <a:off x="6732588" y="38862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1" name="Text Box 15">
            <a:extLst>
              <a:ext uri="{FF2B5EF4-FFF2-40B4-BE49-F238E27FC236}">
                <a16:creationId xmlns:a16="http://schemas.microsoft.com/office/drawing/2014/main" id="{862704AA-0B1E-4FE1-ADF1-BD3223E84279}"/>
              </a:ext>
            </a:extLst>
          </p:cNvPr>
          <p:cNvSpPr txBox="1">
            <a:spLocks noChangeArrowheads="1"/>
          </p:cNvSpPr>
          <p:nvPr/>
        </p:nvSpPr>
        <p:spPr bwMode="auto">
          <a:xfrm>
            <a:off x="3995738" y="5321300"/>
            <a:ext cx="237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LEBONTÓK</a:t>
            </a:r>
          </a:p>
        </p:txBody>
      </p:sp>
      <p:sp>
        <p:nvSpPr>
          <p:cNvPr id="29712" name="Oval 16">
            <a:extLst>
              <a:ext uri="{FF2B5EF4-FFF2-40B4-BE49-F238E27FC236}">
                <a16:creationId xmlns:a16="http://schemas.microsoft.com/office/drawing/2014/main" id="{2AFA0BC5-FA0F-4B5A-B986-F36E27B305EE}"/>
              </a:ext>
            </a:extLst>
          </p:cNvPr>
          <p:cNvSpPr>
            <a:spLocks noChangeArrowheads="1"/>
          </p:cNvSpPr>
          <p:nvPr/>
        </p:nvSpPr>
        <p:spPr bwMode="auto">
          <a:xfrm>
            <a:off x="539750" y="5095875"/>
            <a:ext cx="1512888"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3" name="Text Box 17">
            <a:extLst>
              <a:ext uri="{FF2B5EF4-FFF2-40B4-BE49-F238E27FC236}">
                <a16:creationId xmlns:a16="http://schemas.microsoft.com/office/drawing/2014/main" id="{7E289860-7C9A-4D67-A6E6-728E128C2767}"/>
              </a:ext>
            </a:extLst>
          </p:cNvPr>
          <p:cNvSpPr txBox="1">
            <a:spLocks noChangeArrowheads="1"/>
          </p:cNvSpPr>
          <p:nvPr/>
        </p:nvSpPr>
        <p:spPr bwMode="auto">
          <a:xfrm>
            <a:off x="755650" y="5070475"/>
            <a:ext cx="1008063"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2000" noProof="0">
                <a:ln>
                  <a:noFill/>
                </a:ln>
                <a:solidFill>
                  <a:srgbClr val="000000"/>
                </a:solidFill>
                <a:effectLst/>
                <a:uLnTx/>
                <a:uFillTx/>
                <a:latin typeface="Arial" panose="020B0604020202020204" pitchFamily="34" charset="0"/>
                <a:ea typeface="+mn-ea"/>
                <a:cs typeface="+mn-cs"/>
              </a:rPr>
              <a:t>+oldott anyagok</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2400" b="1" i="0" u="none" strike="noStrike" kern="1200" cap="none" spc="0" normalizeH="0" baseline="-25000" noProof="0">
              <a:ln>
                <a:noFill/>
              </a:ln>
              <a:solidFill>
                <a:srgbClr val="000000"/>
              </a:solidFill>
              <a:effectLst/>
              <a:uLnTx/>
              <a:uFillTx/>
              <a:latin typeface="Arial" panose="020B0604020202020204" pitchFamily="34" charset="0"/>
              <a:ea typeface="+mn-ea"/>
              <a:cs typeface="+mn-cs"/>
            </a:endParaRPr>
          </a:p>
        </p:txBody>
      </p:sp>
      <p:sp>
        <p:nvSpPr>
          <p:cNvPr id="29714" name="Oval 18">
            <a:extLst>
              <a:ext uri="{FF2B5EF4-FFF2-40B4-BE49-F238E27FC236}">
                <a16:creationId xmlns:a16="http://schemas.microsoft.com/office/drawing/2014/main" id="{9F576BA9-AAA9-48AF-B357-9D372A3E0D81}"/>
              </a:ext>
            </a:extLst>
          </p:cNvPr>
          <p:cNvSpPr>
            <a:spLocks noChangeArrowheads="1"/>
          </p:cNvSpPr>
          <p:nvPr/>
        </p:nvSpPr>
        <p:spPr bwMode="auto">
          <a:xfrm>
            <a:off x="4787900" y="865188"/>
            <a:ext cx="1081088" cy="8302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5" name="Oval 19">
            <a:extLst>
              <a:ext uri="{FF2B5EF4-FFF2-40B4-BE49-F238E27FC236}">
                <a16:creationId xmlns:a16="http://schemas.microsoft.com/office/drawing/2014/main" id="{4A9C6915-624F-4C33-838E-DFE30A6016C4}"/>
              </a:ext>
            </a:extLst>
          </p:cNvPr>
          <p:cNvSpPr>
            <a:spLocks noChangeArrowheads="1"/>
          </p:cNvSpPr>
          <p:nvPr/>
        </p:nvSpPr>
        <p:spPr bwMode="auto">
          <a:xfrm>
            <a:off x="3635375" y="260350"/>
            <a:ext cx="720725" cy="6048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6" name="Text Box 20">
            <a:extLst>
              <a:ext uri="{FF2B5EF4-FFF2-40B4-BE49-F238E27FC236}">
                <a16:creationId xmlns:a16="http://schemas.microsoft.com/office/drawing/2014/main" id="{45AEB240-05C0-4F1A-BC00-7DF7BB5742C7}"/>
              </a:ext>
            </a:extLst>
          </p:cNvPr>
          <p:cNvSpPr txBox="1">
            <a:spLocks noChangeArrowheads="1"/>
          </p:cNvSpPr>
          <p:nvPr/>
        </p:nvSpPr>
        <p:spPr bwMode="auto">
          <a:xfrm>
            <a:off x="4716463" y="939800"/>
            <a:ext cx="1223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CO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7" name="Text Box 21">
            <a:extLst>
              <a:ext uri="{FF2B5EF4-FFF2-40B4-BE49-F238E27FC236}">
                <a16:creationId xmlns:a16="http://schemas.microsoft.com/office/drawing/2014/main" id="{6D1407EB-CCBF-4FA0-ACB7-E78E7529C113}"/>
              </a:ext>
            </a:extLst>
          </p:cNvPr>
          <p:cNvSpPr txBox="1">
            <a:spLocks noChangeArrowheads="1"/>
          </p:cNvSpPr>
          <p:nvPr/>
        </p:nvSpPr>
        <p:spPr bwMode="auto">
          <a:xfrm>
            <a:off x="3708400" y="334963"/>
            <a:ext cx="792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8" name="AutoShape 22">
            <a:extLst>
              <a:ext uri="{FF2B5EF4-FFF2-40B4-BE49-F238E27FC236}">
                <a16:creationId xmlns:a16="http://schemas.microsoft.com/office/drawing/2014/main" id="{E8EB5EB3-E161-4459-9FA1-4FC78006DEC4}"/>
              </a:ext>
            </a:extLst>
          </p:cNvPr>
          <p:cNvSpPr>
            <a:spLocks noChangeArrowheads="1"/>
          </p:cNvSpPr>
          <p:nvPr/>
        </p:nvSpPr>
        <p:spPr bwMode="auto">
          <a:xfrm rot="-637493">
            <a:off x="250825" y="487363"/>
            <a:ext cx="1300163" cy="1736725"/>
          </a:xfrm>
          <a:prstGeom prst="downArrow">
            <a:avLst>
              <a:gd name="adj1" fmla="val 50000"/>
              <a:gd name="adj2" fmla="val 33394"/>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19" name="Text Box 23">
            <a:extLst>
              <a:ext uri="{FF2B5EF4-FFF2-40B4-BE49-F238E27FC236}">
                <a16:creationId xmlns:a16="http://schemas.microsoft.com/office/drawing/2014/main" id="{DF22CD24-2E65-4D02-B595-8D48F9952F8B}"/>
              </a:ext>
            </a:extLst>
          </p:cNvPr>
          <p:cNvSpPr txBox="1">
            <a:spLocks noChangeArrowheads="1"/>
          </p:cNvSpPr>
          <p:nvPr/>
        </p:nvSpPr>
        <p:spPr bwMode="auto">
          <a:xfrm rot="20880000">
            <a:off x="706438" y="492125"/>
            <a:ext cx="328612"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ENERGIA</a:t>
            </a:r>
          </a:p>
        </p:txBody>
      </p:sp>
      <p:sp>
        <p:nvSpPr>
          <p:cNvPr id="29720" name="AutoShape 24">
            <a:extLst>
              <a:ext uri="{FF2B5EF4-FFF2-40B4-BE49-F238E27FC236}">
                <a16:creationId xmlns:a16="http://schemas.microsoft.com/office/drawing/2014/main" id="{E10DCF80-D689-4AE9-95E1-B330C4A70CFF}"/>
              </a:ext>
            </a:extLst>
          </p:cNvPr>
          <p:cNvSpPr>
            <a:spLocks noChangeArrowheads="1"/>
          </p:cNvSpPr>
          <p:nvPr/>
        </p:nvSpPr>
        <p:spPr bwMode="auto">
          <a:xfrm>
            <a:off x="3132138" y="3573463"/>
            <a:ext cx="935037" cy="431800"/>
          </a:xfrm>
          <a:prstGeom prst="rightArrow">
            <a:avLst>
              <a:gd name="adj1" fmla="val 50000"/>
              <a:gd name="adj2" fmla="val 5413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1" name="AutoShape 25">
            <a:extLst>
              <a:ext uri="{FF2B5EF4-FFF2-40B4-BE49-F238E27FC236}">
                <a16:creationId xmlns:a16="http://schemas.microsoft.com/office/drawing/2014/main" id="{B6DA9680-0900-4600-A915-F14628A3C8D0}"/>
              </a:ext>
            </a:extLst>
          </p:cNvPr>
          <p:cNvSpPr>
            <a:spLocks noChangeArrowheads="1"/>
          </p:cNvSpPr>
          <p:nvPr/>
        </p:nvSpPr>
        <p:spPr bwMode="auto">
          <a:xfrm>
            <a:off x="5940425" y="3716338"/>
            <a:ext cx="792163" cy="198437"/>
          </a:xfrm>
          <a:prstGeom prst="rightArrow">
            <a:avLst>
              <a:gd name="adj1" fmla="val 50000"/>
              <a:gd name="adj2" fmla="val 998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2" name="AutoShape 26">
            <a:extLst>
              <a:ext uri="{FF2B5EF4-FFF2-40B4-BE49-F238E27FC236}">
                <a16:creationId xmlns:a16="http://schemas.microsoft.com/office/drawing/2014/main" id="{19043310-02B0-40CE-842F-131B01AA163F}"/>
              </a:ext>
            </a:extLst>
          </p:cNvPr>
          <p:cNvSpPr>
            <a:spLocks noChangeArrowheads="1"/>
          </p:cNvSpPr>
          <p:nvPr/>
        </p:nvSpPr>
        <p:spPr bwMode="auto">
          <a:xfrm>
            <a:off x="4859338" y="4187825"/>
            <a:ext cx="215900" cy="982663"/>
          </a:xfrm>
          <a:prstGeom prst="downArrow">
            <a:avLst>
              <a:gd name="adj1" fmla="val 50000"/>
              <a:gd name="adj2" fmla="val 11378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3" name="Line 27">
            <a:extLst>
              <a:ext uri="{FF2B5EF4-FFF2-40B4-BE49-F238E27FC236}">
                <a16:creationId xmlns:a16="http://schemas.microsoft.com/office/drawing/2014/main" id="{1D160F70-DF6E-4501-AE5D-A7905CCD2C9A}"/>
              </a:ext>
            </a:extLst>
          </p:cNvPr>
          <p:cNvSpPr>
            <a:spLocks noChangeShapeType="1"/>
          </p:cNvSpPr>
          <p:nvPr/>
        </p:nvSpPr>
        <p:spPr bwMode="auto">
          <a:xfrm flipV="1">
            <a:off x="4500563" y="2133600"/>
            <a:ext cx="0" cy="79057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4" name="Line 28">
            <a:extLst>
              <a:ext uri="{FF2B5EF4-FFF2-40B4-BE49-F238E27FC236}">
                <a16:creationId xmlns:a16="http://schemas.microsoft.com/office/drawing/2014/main" id="{E9828BCF-6010-448D-8E52-621AA1663DC6}"/>
              </a:ext>
            </a:extLst>
          </p:cNvPr>
          <p:cNvSpPr>
            <a:spLocks noChangeShapeType="1"/>
          </p:cNvSpPr>
          <p:nvPr/>
        </p:nvSpPr>
        <p:spPr bwMode="auto">
          <a:xfrm flipH="1">
            <a:off x="6659563" y="4187825"/>
            <a:ext cx="217487" cy="98266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5" name="Line 29">
            <a:extLst>
              <a:ext uri="{FF2B5EF4-FFF2-40B4-BE49-F238E27FC236}">
                <a16:creationId xmlns:a16="http://schemas.microsoft.com/office/drawing/2014/main" id="{50871C2F-E269-46BC-8936-CFFBDD0E48B6}"/>
              </a:ext>
            </a:extLst>
          </p:cNvPr>
          <p:cNvSpPr>
            <a:spLocks noChangeShapeType="1"/>
          </p:cNvSpPr>
          <p:nvPr/>
        </p:nvSpPr>
        <p:spPr bwMode="auto">
          <a:xfrm flipV="1">
            <a:off x="2484438" y="1341438"/>
            <a:ext cx="0" cy="882650"/>
          </a:xfrm>
          <a:prstGeom prst="line">
            <a:avLst/>
          </a:prstGeom>
          <a:noFill/>
          <a:ln w="152400">
            <a:solidFill>
              <a:srgbClr val="FF33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6" name="Line 30">
            <a:extLst>
              <a:ext uri="{FF2B5EF4-FFF2-40B4-BE49-F238E27FC236}">
                <a16:creationId xmlns:a16="http://schemas.microsoft.com/office/drawing/2014/main" id="{470BC8FF-CCB2-4939-851D-0C3A258C3643}"/>
              </a:ext>
            </a:extLst>
          </p:cNvPr>
          <p:cNvSpPr>
            <a:spLocks noChangeShapeType="1"/>
          </p:cNvSpPr>
          <p:nvPr/>
        </p:nvSpPr>
        <p:spPr bwMode="auto">
          <a:xfrm flipV="1">
            <a:off x="7019925" y="2676525"/>
            <a:ext cx="0" cy="67945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7" name="Freeform 31">
            <a:extLst>
              <a:ext uri="{FF2B5EF4-FFF2-40B4-BE49-F238E27FC236}">
                <a16:creationId xmlns:a16="http://schemas.microsoft.com/office/drawing/2014/main" id="{FC0EF773-F67D-418F-8E0A-31018BBABEEF}"/>
              </a:ext>
            </a:extLst>
          </p:cNvPr>
          <p:cNvSpPr>
            <a:spLocks/>
          </p:cNvSpPr>
          <p:nvPr/>
        </p:nvSpPr>
        <p:spPr bwMode="auto">
          <a:xfrm>
            <a:off x="4427538" y="404813"/>
            <a:ext cx="3887787" cy="2946400"/>
          </a:xfrm>
          <a:custGeom>
            <a:avLst/>
            <a:gdLst>
              <a:gd name="T0" fmla="*/ 0 w 2449"/>
              <a:gd name="T1" fmla="*/ 45 h 1678"/>
              <a:gd name="T2" fmla="*/ 1814 w 2449"/>
              <a:gd name="T3" fmla="*/ 272 h 1678"/>
              <a:gd name="T4" fmla="*/ 2449 w 2449"/>
              <a:gd name="T5" fmla="*/ 1678 h 1678"/>
            </a:gdLst>
            <a:ahLst/>
            <a:cxnLst>
              <a:cxn ang="0">
                <a:pos x="T0" y="T1"/>
              </a:cxn>
              <a:cxn ang="0">
                <a:pos x="T2" y="T3"/>
              </a:cxn>
              <a:cxn ang="0">
                <a:pos x="T4" y="T5"/>
              </a:cxn>
            </a:cxnLst>
            <a:rect l="0" t="0" r="r" b="b"/>
            <a:pathLst>
              <a:path w="2449" h="1678">
                <a:moveTo>
                  <a:pt x="0" y="45"/>
                </a:moveTo>
                <a:cubicBezTo>
                  <a:pt x="703" y="22"/>
                  <a:pt x="1406" y="0"/>
                  <a:pt x="1814" y="272"/>
                </a:cubicBezTo>
                <a:cubicBezTo>
                  <a:pt x="2222" y="544"/>
                  <a:pt x="2343" y="1444"/>
                  <a:pt x="2449" y="1678"/>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8" name="Freeform 32">
            <a:extLst>
              <a:ext uri="{FF2B5EF4-FFF2-40B4-BE49-F238E27FC236}">
                <a16:creationId xmlns:a16="http://schemas.microsoft.com/office/drawing/2014/main" id="{04F2ADD9-1A13-4C07-AA9F-363E740FAE20}"/>
              </a:ext>
            </a:extLst>
          </p:cNvPr>
          <p:cNvSpPr>
            <a:spLocks/>
          </p:cNvSpPr>
          <p:nvPr/>
        </p:nvSpPr>
        <p:spPr bwMode="auto">
          <a:xfrm>
            <a:off x="1835150" y="409575"/>
            <a:ext cx="1800225" cy="1814513"/>
          </a:xfrm>
          <a:custGeom>
            <a:avLst/>
            <a:gdLst>
              <a:gd name="T0" fmla="*/ 1134 w 1134"/>
              <a:gd name="T1" fmla="*/ 22 h 975"/>
              <a:gd name="T2" fmla="*/ 318 w 1134"/>
              <a:gd name="T3" fmla="*/ 159 h 975"/>
              <a:gd name="T4" fmla="*/ 0 w 1134"/>
              <a:gd name="T5" fmla="*/ 975 h 975"/>
            </a:gdLst>
            <a:ahLst/>
            <a:cxnLst>
              <a:cxn ang="0">
                <a:pos x="T0" y="T1"/>
              </a:cxn>
              <a:cxn ang="0">
                <a:pos x="T2" y="T3"/>
              </a:cxn>
              <a:cxn ang="0">
                <a:pos x="T4" y="T5"/>
              </a:cxn>
            </a:cxnLst>
            <a:rect l="0" t="0" r="r" b="b"/>
            <a:pathLst>
              <a:path w="1134" h="975">
                <a:moveTo>
                  <a:pt x="1134" y="22"/>
                </a:moveTo>
                <a:cubicBezTo>
                  <a:pt x="820" y="11"/>
                  <a:pt x="507" y="0"/>
                  <a:pt x="318" y="159"/>
                </a:cubicBezTo>
                <a:cubicBezTo>
                  <a:pt x="129" y="318"/>
                  <a:pt x="53" y="839"/>
                  <a:pt x="0" y="975"/>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29" name="Freeform 33">
            <a:extLst>
              <a:ext uri="{FF2B5EF4-FFF2-40B4-BE49-F238E27FC236}">
                <a16:creationId xmlns:a16="http://schemas.microsoft.com/office/drawing/2014/main" id="{B4C30CAE-6721-4E3F-AC9A-FD670A4C5CFE}"/>
              </a:ext>
            </a:extLst>
          </p:cNvPr>
          <p:cNvSpPr>
            <a:spLocks/>
          </p:cNvSpPr>
          <p:nvPr/>
        </p:nvSpPr>
        <p:spPr bwMode="auto">
          <a:xfrm>
            <a:off x="2051050" y="712788"/>
            <a:ext cx="1727200" cy="1511300"/>
          </a:xfrm>
          <a:custGeom>
            <a:avLst/>
            <a:gdLst>
              <a:gd name="T0" fmla="*/ 0 w 1088"/>
              <a:gd name="T1" fmla="*/ 801 h 801"/>
              <a:gd name="T2" fmla="*/ 181 w 1088"/>
              <a:gd name="T3" fmla="*/ 211 h 801"/>
              <a:gd name="T4" fmla="*/ 544 w 1088"/>
              <a:gd name="T5" fmla="*/ 30 h 801"/>
              <a:gd name="T6" fmla="*/ 1088 w 1088"/>
              <a:gd name="T7" fmla="*/ 30 h 801"/>
            </a:gdLst>
            <a:ahLst/>
            <a:cxnLst>
              <a:cxn ang="0">
                <a:pos x="T0" y="T1"/>
              </a:cxn>
              <a:cxn ang="0">
                <a:pos x="T2" y="T3"/>
              </a:cxn>
              <a:cxn ang="0">
                <a:pos x="T4" y="T5"/>
              </a:cxn>
              <a:cxn ang="0">
                <a:pos x="T6" y="T7"/>
              </a:cxn>
            </a:cxnLst>
            <a:rect l="0" t="0" r="r" b="b"/>
            <a:pathLst>
              <a:path w="1088" h="801">
                <a:moveTo>
                  <a:pt x="0" y="801"/>
                </a:moveTo>
                <a:cubicBezTo>
                  <a:pt x="45" y="570"/>
                  <a:pt x="90" y="340"/>
                  <a:pt x="181" y="211"/>
                </a:cubicBezTo>
                <a:cubicBezTo>
                  <a:pt x="272" y="82"/>
                  <a:pt x="393" y="60"/>
                  <a:pt x="544" y="30"/>
                </a:cubicBezTo>
                <a:cubicBezTo>
                  <a:pt x="695" y="0"/>
                  <a:pt x="990" y="30"/>
                  <a:pt x="1088" y="30"/>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0" name="Freeform 34">
            <a:extLst>
              <a:ext uri="{FF2B5EF4-FFF2-40B4-BE49-F238E27FC236}">
                <a16:creationId xmlns:a16="http://schemas.microsoft.com/office/drawing/2014/main" id="{29ED5D62-E52A-4253-9B04-28A14598AD7C}"/>
              </a:ext>
            </a:extLst>
          </p:cNvPr>
          <p:cNvSpPr>
            <a:spLocks/>
          </p:cNvSpPr>
          <p:nvPr/>
        </p:nvSpPr>
        <p:spPr bwMode="auto">
          <a:xfrm>
            <a:off x="4211638" y="865188"/>
            <a:ext cx="647700" cy="2038350"/>
          </a:xfrm>
          <a:custGeom>
            <a:avLst/>
            <a:gdLst>
              <a:gd name="T0" fmla="*/ 0 w 408"/>
              <a:gd name="T1" fmla="*/ 0 h 1224"/>
              <a:gd name="T2" fmla="*/ 182 w 408"/>
              <a:gd name="T3" fmla="*/ 90 h 1224"/>
              <a:gd name="T4" fmla="*/ 318 w 408"/>
              <a:gd name="T5" fmla="*/ 453 h 1224"/>
              <a:gd name="T6" fmla="*/ 408 w 408"/>
              <a:gd name="T7" fmla="*/ 1224 h 1224"/>
            </a:gdLst>
            <a:ahLst/>
            <a:cxnLst>
              <a:cxn ang="0">
                <a:pos x="T0" y="T1"/>
              </a:cxn>
              <a:cxn ang="0">
                <a:pos x="T2" y="T3"/>
              </a:cxn>
              <a:cxn ang="0">
                <a:pos x="T4" y="T5"/>
              </a:cxn>
              <a:cxn ang="0">
                <a:pos x="T6" y="T7"/>
              </a:cxn>
            </a:cxnLst>
            <a:rect l="0" t="0" r="r" b="b"/>
            <a:pathLst>
              <a:path w="408" h="1224">
                <a:moveTo>
                  <a:pt x="0" y="0"/>
                </a:moveTo>
                <a:cubicBezTo>
                  <a:pt x="64" y="7"/>
                  <a:pt x="129" y="15"/>
                  <a:pt x="182" y="90"/>
                </a:cubicBezTo>
                <a:cubicBezTo>
                  <a:pt x="235" y="165"/>
                  <a:pt x="280" y="264"/>
                  <a:pt x="318" y="453"/>
                </a:cubicBezTo>
                <a:cubicBezTo>
                  <a:pt x="356" y="642"/>
                  <a:pt x="393" y="1096"/>
                  <a:pt x="408" y="1224"/>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1" name="Line 35">
            <a:extLst>
              <a:ext uri="{FF2B5EF4-FFF2-40B4-BE49-F238E27FC236}">
                <a16:creationId xmlns:a16="http://schemas.microsoft.com/office/drawing/2014/main" id="{50FA4142-7599-4657-B5E1-9358859023F5}"/>
              </a:ext>
            </a:extLst>
          </p:cNvPr>
          <p:cNvSpPr>
            <a:spLocks noChangeShapeType="1"/>
          </p:cNvSpPr>
          <p:nvPr/>
        </p:nvSpPr>
        <p:spPr bwMode="auto">
          <a:xfrm flipV="1">
            <a:off x="3059113" y="1693863"/>
            <a:ext cx="2160587" cy="604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2" name="Freeform 36">
            <a:extLst>
              <a:ext uri="{FF2B5EF4-FFF2-40B4-BE49-F238E27FC236}">
                <a16:creationId xmlns:a16="http://schemas.microsoft.com/office/drawing/2014/main" id="{C5CD733A-8A75-48E5-8CED-CDC56D9301A0}"/>
              </a:ext>
            </a:extLst>
          </p:cNvPr>
          <p:cNvSpPr>
            <a:spLocks/>
          </p:cNvSpPr>
          <p:nvPr/>
        </p:nvSpPr>
        <p:spPr bwMode="auto">
          <a:xfrm>
            <a:off x="2771775" y="1316038"/>
            <a:ext cx="2016125" cy="908050"/>
          </a:xfrm>
          <a:custGeom>
            <a:avLst/>
            <a:gdLst>
              <a:gd name="T0" fmla="*/ 1270 w 1270"/>
              <a:gd name="T1" fmla="*/ 1 h 545"/>
              <a:gd name="T2" fmla="*/ 272 w 1270"/>
              <a:gd name="T3" fmla="*/ 91 h 545"/>
              <a:gd name="T4" fmla="*/ 0 w 1270"/>
              <a:gd name="T5" fmla="*/ 545 h 545"/>
            </a:gdLst>
            <a:ahLst/>
            <a:cxnLst>
              <a:cxn ang="0">
                <a:pos x="T0" y="T1"/>
              </a:cxn>
              <a:cxn ang="0">
                <a:pos x="T2" y="T3"/>
              </a:cxn>
              <a:cxn ang="0">
                <a:pos x="T4" y="T5"/>
              </a:cxn>
            </a:cxnLst>
            <a:rect l="0" t="0" r="r" b="b"/>
            <a:pathLst>
              <a:path w="1270" h="545">
                <a:moveTo>
                  <a:pt x="1270" y="1"/>
                </a:moveTo>
                <a:cubicBezTo>
                  <a:pt x="877" y="0"/>
                  <a:pt x="484" y="0"/>
                  <a:pt x="272" y="91"/>
                </a:cubicBezTo>
                <a:cubicBezTo>
                  <a:pt x="60" y="182"/>
                  <a:pt x="45" y="469"/>
                  <a:pt x="0" y="545"/>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3" name="Line 37">
            <a:extLst>
              <a:ext uri="{FF2B5EF4-FFF2-40B4-BE49-F238E27FC236}">
                <a16:creationId xmlns:a16="http://schemas.microsoft.com/office/drawing/2014/main" id="{3A3B6ACF-40E3-4BE6-B41C-D45A6A35724C}"/>
              </a:ext>
            </a:extLst>
          </p:cNvPr>
          <p:cNvSpPr>
            <a:spLocks noChangeShapeType="1"/>
          </p:cNvSpPr>
          <p:nvPr/>
        </p:nvSpPr>
        <p:spPr bwMode="auto">
          <a:xfrm flipH="1">
            <a:off x="3563938" y="865188"/>
            <a:ext cx="287337" cy="4305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4" name="Line 38">
            <a:extLst>
              <a:ext uri="{FF2B5EF4-FFF2-40B4-BE49-F238E27FC236}">
                <a16:creationId xmlns:a16="http://schemas.microsoft.com/office/drawing/2014/main" id="{A48AAAF3-989E-4983-8730-D24676F8113B}"/>
              </a:ext>
            </a:extLst>
          </p:cNvPr>
          <p:cNvSpPr>
            <a:spLocks noChangeShapeType="1"/>
          </p:cNvSpPr>
          <p:nvPr/>
        </p:nvSpPr>
        <p:spPr bwMode="auto">
          <a:xfrm flipH="1" flipV="1">
            <a:off x="5435600" y="1693863"/>
            <a:ext cx="73025" cy="12096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5" name="Line 39">
            <a:extLst>
              <a:ext uri="{FF2B5EF4-FFF2-40B4-BE49-F238E27FC236}">
                <a16:creationId xmlns:a16="http://schemas.microsoft.com/office/drawing/2014/main" id="{229CD84B-8C90-4F76-ADCB-30E54B15A630}"/>
              </a:ext>
            </a:extLst>
          </p:cNvPr>
          <p:cNvSpPr>
            <a:spLocks noChangeShapeType="1"/>
          </p:cNvSpPr>
          <p:nvPr/>
        </p:nvSpPr>
        <p:spPr bwMode="auto">
          <a:xfrm flipH="1" flipV="1">
            <a:off x="5651500" y="1619250"/>
            <a:ext cx="792163" cy="3551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6" name="Line 40">
            <a:extLst>
              <a:ext uri="{FF2B5EF4-FFF2-40B4-BE49-F238E27FC236}">
                <a16:creationId xmlns:a16="http://schemas.microsoft.com/office/drawing/2014/main" id="{BF5786D4-3C48-4C42-B3DE-810545083BE6}"/>
              </a:ext>
            </a:extLst>
          </p:cNvPr>
          <p:cNvSpPr>
            <a:spLocks noChangeShapeType="1"/>
          </p:cNvSpPr>
          <p:nvPr/>
        </p:nvSpPr>
        <p:spPr bwMode="auto">
          <a:xfrm flipH="1" flipV="1">
            <a:off x="5867400" y="1392238"/>
            <a:ext cx="2089150" cy="19637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7" name="Line 41">
            <a:extLst>
              <a:ext uri="{FF2B5EF4-FFF2-40B4-BE49-F238E27FC236}">
                <a16:creationId xmlns:a16="http://schemas.microsoft.com/office/drawing/2014/main" id="{213DCA21-3C73-4361-BECD-07D3B22A2F0E}"/>
              </a:ext>
            </a:extLst>
          </p:cNvPr>
          <p:cNvSpPr>
            <a:spLocks noChangeShapeType="1"/>
          </p:cNvSpPr>
          <p:nvPr/>
        </p:nvSpPr>
        <p:spPr bwMode="auto">
          <a:xfrm flipH="1">
            <a:off x="2051050" y="5622925"/>
            <a:ext cx="8651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8" name="Line 42">
            <a:extLst>
              <a:ext uri="{FF2B5EF4-FFF2-40B4-BE49-F238E27FC236}">
                <a16:creationId xmlns:a16="http://schemas.microsoft.com/office/drawing/2014/main" id="{3CEBDB2B-2701-4615-ABF5-9B8916041C22}"/>
              </a:ext>
            </a:extLst>
          </p:cNvPr>
          <p:cNvSpPr>
            <a:spLocks noChangeShapeType="1"/>
          </p:cNvSpPr>
          <p:nvPr/>
        </p:nvSpPr>
        <p:spPr bwMode="auto">
          <a:xfrm flipV="1">
            <a:off x="1331913" y="4187825"/>
            <a:ext cx="0" cy="908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39" name="Line 43">
            <a:extLst>
              <a:ext uri="{FF2B5EF4-FFF2-40B4-BE49-F238E27FC236}">
                <a16:creationId xmlns:a16="http://schemas.microsoft.com/office/drawing/2014/main" id="{520A1D4D-ABF7-4307-A2B9-35BE18002D8B}"/>
              </a:ext>
            </a:extLst>
          </p:cNvPr>
          <p:cNvSpPr>
            <a:spLocks noChangeShapeType="1"/>
          </p:cNvSpPr>
          <p:nvPr/>
        </p:nvSpPr>
        <p:spPr bwMode="auto">
          <a:xfrm flipH="1">
            <a:off x="4716463" y="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40" name="Line 44">
            <a:extLst>
              <a:ext uri="{FF2B5EF4-FFF2-40B4-BE49-F238E27FC236}">
                <a16:creationId xmlns:a16="http://schemas.microsoft.com/office/drawing/2014/main" id="{D2F4C8C8-047A-42BA-AC3F-616AFF11C7F5}"/>
              </a:ext>
            </a:extLst>
          </p:cNvPr>
          <p:cNvSpPr>
            <a:spLocks noChangeShapeType="1"/>
          </p:cNvSpPr>
          <p:nvPr/>
        </p:nvSpPr>
        <p:spPr bwMode="auto">
          <a:xfrm>
            <a:off x="3132138" y="3789363"/>
            <a:ext cx="935037"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41" name="Line 45">
            <a:extLst>
              <a:ext uri="{FF2B5EF4-FFF2-40B4-BE49-F238E27FC236}">
                <a16:creationId xmlns:a16="http://schemas.microsoft.com/office/drawing/2014/main" id="{AB0C0509-44DE-4193-AC81-8D520BE39867}"/>
              </a:ext>
            </a:extLst>
          </p:cNvPr>
          <p:cNvSpPr>
            <a:spLocks noChangeShapeType="1"/>
          </p:cNvSpPr>
          <p:nvPr/>
        </p:nvSpPr>
        <p:spPr bwMode="auto">
          <a:xfrm>
            <a:off x="2771775" y="4149725"/>
            <a:ext cx="287338" cy="10080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42" name="Line 46">
            <a:extLst>
              <a:ext uri="{FF2B5EF4-FFF2-40B4-BE49-F238E27FC236}">
                <a16:creationId xmlns:a16="http://schemas.microsoft.com/office/drawing/2014/main" id="{06789CA9-D0CD-4B94-935C-35AF6FB821FA}"/>
              </a:ext>
            </a:extLst>
          </p:cNvPr>
          <p:cNvSpPr>
            <a:spLocks noChangeShapeType="1"/>
          </p:cNvSpPr>
          <p:nvPr/>
        </p:nvSpPr>
        <p:spPr bwMode="auto">
          <a:xfrm>
            <a:off x="4932363" y="4221163"/>
            <a:ext cx="0" cy="9366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43" name="Line 47">
            <a:extLst>
              <a:ext uri="{FF2B5EF4-FFF2-40B4-BE49-F238E27FC236}">
                <a16:creationId xmlns:a16="http://schemas.microsoft.com/office/drawing/2014/main" id="{8819FD42-87D7-4164-B879-6AF36572C6BF}"/>
              </a:ext>
            </a:extLst>
          </p:cNvPr>
          <p:cNvSpPr>
            <a:spLocks noChangeShapeType="1"/>
          </p:cNvSpPr>
          <p:nvPr/>
        </p:nvSpPr>
        <p:spPr bwMode="auto">
          <a:xfrm>
            <a:off x="5940425" y="3789363"/>
            <a:ext cx="79216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44" name="AutoShape 48">
            <a:extLst>
              <a:ext uri="{FF2B5EF4-FFF2-40B4-BE49-F238E27FC236}">
                <a16:creationId xmlns:a16="http://schemas.microsoft.com/office/drawing/2014/main" id="{E9764D67-B817-463D-B12A-A6C85919C77D}"/>
              </a:ext>
            </a:extLst>
          </p:cNvPr>
          <p:cNvSpPr>
            <a:spLocks noChangeArrowheads="1"/>
          </p:cNvSpPr>
          <p:nvPr/>
        </p:nvSpPr>
        <p:spPr bwMode="auto">
          <a:xfrm>
            <a:off x="5364163" y="4437063"/>
            <a:ext cx="215900" cy="720725"/>
          </a:xfrm>
          <a:prstGeom prst="upArrow">
            <a:avLst>
              <a:gd name="adj1" fmla="val 50000"/>
              <a:gd name="adj2" fmla="val 83456"/>
            </a:avLst>
          </a:prstGeom>
          <a:solidFill>
            <a:srgbClr val="FE1F0E"/>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745" name="Text Box 49">
            <a:extLst>
              <a:ext uri="{FF2B5EF4-FFF2-40B4-BE49-F238E27FC236}">
                <a16:creationId xmlns:a16="http://schemas.microsoft.com/office/drawing/2014/main" id="{F00E63EB-151B-4AF6-8E0C-A91C361DD810}"/>
              </a:ext>
            </a:extLst>
          </p:cNvPr>
          <p:cNvSpPr txBox="1">
            <a:spLocks noChangeArrowheads="1"/>
          </p:cNvSpPr>
          <p:nvPr/>
        </p:nvSpPr>
        <p:spPr bwMode="auto">
          <a:xfrm>
            <a:off x="6372225" y="115888"/>
            <a:ext cx="28082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6600"/>
                </a:solidFill>
                <a:effectLst/>
                <a:uLnTx/>
                <a:uFillTx/>
                <a:latin typeface="Arial" panose="020B0604020202020204" pitchFamily="34" charset="0"/>
                <a:ea typeface="+mn-ea"/>
                <a:cs typeface="+mn-cs"/>
              </a:rPr>
              <a:t>Tartós energiaellátás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6600"/>
                </a:solidFill>
                <a:effectLst/>
                <a:uLnTx/>
                <a:uFillTx/>
                <a:latin typeface="Arial" panose="020B0604020202020204" pitchFamily="34" charset="0"/>
                <a:ea typeface="+mn-ea"/>
                <a:cs typeface="+mn-cs"/>
              </a:rPr>
              <a:t>Zárt anyagciklusok</a:t>
            </a:r>
          </a:p>
        </p:txBody>
      </p:sp>
      <p:sp>
        <p:nvSpPr>
          <p:cNvPr id="29746" name="Text Box 50">
            <a:extLst>
              <a:ext uri="{FF2B5EF4-FFF2-40B4-BE49-F238E27FC236}">
                <a16:creationId xmlns:a16="http://schemas.microsoft.com/office/drawing/2014/main" id="{DEDE1603-96EA-47EA-ADA4-A444263AA75E}"/>
              </a:ext>
            </a:extLst>
          </p:cNvPr>
          <p:cNvSpPr txBox="1">
            <a:spLocks noChangeArrowheads="1"/>
          </p:cNvSpPr>
          <p:nvPr/>
        </p:nvSpPr>
        <p:spPr bwMode="auto">
          <a:xfrm>
            <a:off x="250825" y="6237288"/>
            <a:ext cx="864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6600"/>
                </a:solidFill>
                <a:effectLst/>
                <a:uLnTx/>
                <a:uFillTx/>
                <a:latin typeface="Arial" panose="020B0604020202020204" pitchFamily="34" charset="0"/>
                <a:ea typeface="+mn-ea"/>
                <a:cs typeface="+mn-cs"/>
              </a:rPr>
              <a:t>Komplexitás, diverzitás, rugalmasság, hatékonyság</a:t>
            </a:r>
          </a:p>
        </p:txBody>
      </p:sp>
      <p:sp>
        <p:nvSpPr>
          <p:cNvPr id="29747" name="Text Box 51">
            <a:extLst>
              <a:ext uri="{FF2B5EF4-FFF2-40B4-BE49-F238E27FC236}">
                <a16:creationId xmlns:a16="http://schemas.microsoft.com/office/drawing/2014/main" id="{147EFE7B-D93E-4CF8-9B6F-125B8DBEBD57}"/>
              </a:ext>
            </a:extLst>
          </p:cNvPr>
          <p:cNvSpPr txBox="1">
            <a:spLocks noChangeArrowheads="1"/>
          </p:cNvSpPr>
          <p:nvPr/>
        </p:nvSpPr>
        <p:spPr bwMode="auto">
          <a:xfrm>
            <a:off x="2124075" y="-26988"/>
            <a:ext cx="4176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1" i="0" u="none" strike="noStrike" kern="1200" cap="none" spc="0" normalizeH="0" baseline="0" noProof="0">
                <a:ln>
                  <a:noFill/>
                </a:ln>
                <a:solidFill>
                  <a:srgbClr val="99CC00"/>
                </a:solidFill>
                <a:effectLst/>
                <a:uLnTx/>
                <a:uFillTx/>
                <a:latin typeface="Arial" panose="020B0604020202020204" pitchFamily="34" charset="0"/>
                <a:ea typeface="+mn-ea"/>
                <a:cs typeface="+mn-cs"/>
              </a:rPr>
              <a:t>FENNTARTHATÓ BIOSZFÉRA</a:t>
            </a:r>
          </a:p>
        </p:txBody>
      </p:sp>
      <p:sp>
        <p:nvSpPr>
          <p:cNvPr id="29748" name="Line 52">
            <a:extLst>
              <a:ext uri="{FF2B5EF4-FFF2-40B4-BE49-F238E27FC236}">
                <a16:creationId xmlns:a16="http://schemas.microsoft.com/office/drawing/2014/main" id="{3D42AA5C-2D35-4239-BE94-6D9B6C619059}"/>
              </a:ext>
            </a:extLst>
          </p:cNvPr>
          <p:cNvSpPr>
            <a:spLocks noChangeShapeType="1"/>
          </p:cNvSpPr>
          <p:nvPr/>
        </p:nvSpPr>
        <p:spPr bwMode="auto">
          <a:xfrm flipH="1">
            <a:off x="6659563" y="4221163"/>
            <a:ext cx="217487"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32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502E5DEA-B620-4CA8-B7B6-7914A479779A}"/>
              </a:ext>
            </a:extLst>
          </p:cNvPr>
          <p:cNvSpPr txBox="1">
            <a:spLocks noChangeArrowheads="1"/>
          </p:cNvSpPr>
          <p:nvPr/>
        </p:nvSpPr>
        <p:spPr bwMode="auto">
          <a:xfrm rot="-661261">
            <a:off x="177800" y="-14288"/>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NAP</a:t>
            </a:r>
          </a:p>
        </p:txBody>
      </p:sp>
      <p:sp>
        <p:nvSpPr>
          <p:cNvPr id="30723" name="AutoShape 3">
            <a:extLst>
              <a:ext uri="{FF2B5EF4-FFF2-40B4-BE49-F238E27FC236}">
                <a16:creationId xmlns:a16="http://schemas.microsoft.com/office/drawing/2014/main" id="{4255AD73-E794-4AD7-93CF-E4D6AB076336}"/>
              </a:ext>
            </a:extLst>
          </p:cNvPr>
          <p:cNvSpPr>
            <a:spLocks noChangeArrowheads="1"/>
          </p:cNvSpPr>
          <p:nvPr/>
        </p:nvSpPr>
        <p:spPr bwMode="auto">
          <a:xfrm>
            <a:off x="2987675" y="5170488"/>
            <a:ext cx="3960813" cy="755650"/>
          </a:xfrm>
          <a:prstGeom prst="roundRect">
            <a:avLst>
              <a:gd name="adj" fmla="val 16667"/>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4" name="AutoShape 4">
            <a:extLst>
              <a:ext uri="{FF2B5EF4-FFF2-40B4-BE49-F238E27FC236}">
                <a16:creationId xmlns:a16="http://schemas.microsoft.com/office/drawing/2014/main" id="{F2639AF2-FC6C-4991-955F-5E5EB1A4C99C}"/>
              </a:ext>
            </a:extLst>
          </p:cNvPr>
          <p:cNvSpPr>
            <a:spLocks noChangeArrowheads="1"/>
          </p:cNvSpPr>
          <p:nvPr/>
        </p:nvSpPr>
        <p:spPr bwMode="auto">
          <a:xfrm>
            <a:off x="6804025" y="3355975"/>
            <a:ext cx="1655763" cy="831850"/>
          </a:xfrm>
          <a:prstGeom prst="roundRect">
            <a:avLst>
              <a:gd name="adj" fmla="val 16667"/>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5" name="AutoShape 5">
            <a:extLst>
              <a:ext uri="{FF2B5EF4-FFF2-40B4-BE49-F238E27FC236}">
                <a16:creationId xmlns:a16="http://schemas.microsoft.com/office/drawing/2014/main" id="{7E6CE35A-3EB3-4D13-ADC3-975F50F7FCDF}"/>
              </a:ext>
            </a:extLst>
          </p:cNvPr>
          <p:cNvSpPr>
            <a:spLocks noChangeArrowheads="1"/>
          </p:cNvSpPr>
          <p:nvPr/>
        </p:nvSpPr>
        <p:spPr bwMode="auto">
          <a:xfrm>
            <a:off x="4067175" y="2903538"/>
            <a:ext cx="1873250" cy="1284287"/>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6" name="AutoShape 6">
            <a:extLst>
              <a:ext uri="{FF2B5EF4-FFF2-40B4-BE49-F238E27FC236}">
                <a16:creationId xmlns:a16="http://schemas.microsoft.com/office/drawing/2014/main" id="{3A26D8AD-BADE-41B8-9A84-F90D49C8BB9D}"/>
              </a:ext>
            </a:extLst>
          </p:cNvPr>
          <p:cNvSpPr>
            <a:spLocks noChangeArrowheads="1"/>
          </p:cNvSpPr>
          <p:nvPr/>
        </p:nvSpPr>
        <p:spPr bwMode="auto">
          <a:xfrm rot="20700000">
            <a:off x="2743200" y="4038600"/>
            <a:ext cx="360363" cy="1198563"/>
          </a:xfrm>
          <a:prstGeom prst="downArrow">
            <a:avLst>
              <a:gd name="adj1" fmla="val 50000"/>
              <a:gd name="adj2" fmla="val 8315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7" name="AutoShape 7">
            <a:extLst>
              <a:ext uri="{FF2B5EF4-FFF2-40B4-BE49-F238E27FC236}">
                <a16:creationId xmlns:a16="http://schemas.microsoft.com/office/drawing/2014/main" id="{61218E6D-285B-4FE7-B22A-7D2AEC229A50}"/>
              </a:ext>
            </a:extLst>
          </p:cNvPr>
          <p:cNvSpPr>
            <a:spLocks noChangeArrowheads="1"/>
          </p:cNvSpPr>
          <p:nvPr/>
        </p:nvSpPr>
        <p:spPr bwMode="auto">
          <a:xfrm>
            <a:off x="971550" y="2224088"/>
            <a:ext cx="2160588" cy="1963737"/>
          </a:xfrm>
          <a:prstGeom prst="roundRect">
            <a:avLst>
              <a:gd name="adj" fmla="val 16667"/>
            </a:avLst>
          </a:prstGeom>
          <a:solidFill>
            <a:srgbClr val="99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8" name="Text Box 8">
            <a:extLst>
              <a:ext uri="{FF2B5EF4-FFF2-40B4-BE49-F238E27FC236}">
                <a16:creationId xmlns:a16="http://schemas.microsoft.com/office/drawing/2014/main" id="{A764F252-6726-499C-BE13-5A4AB686F4B8}"/>
              </a:ext>
            </a:extLst>
          </p:cNvPr>
          <p:cNvSpPr txBox="1">
            <a:spLocks noChangeArrowheads="1"/>
          </p:cNvSpPr>
          <p:nvPr/>
        </p:nvSpPr>
        <p:spPr bwMode="auto">
          <a:xfrm>
            <a:off x="2268538" y="2752725"/>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9" name="Text Box 9">
            <a:extLst>
              <a:ext uri="{FF2B5EF4-FFF2-40B4-BE49-F238E27FC236}">
                <a16:creationId xmlns:a16="http://schemas.microsoft.com/office/drawing/2014/main" id="{67D0AC78-5F87-4769-906A-BFE4947492C3}"/>
              </a:ext>
            </a:extLst>
          </p:cNvPr>
          <p:cNvSpPr txBox="1">
            <a:spLocks noChangeArrowheads="1"/>
          </p:cNvSpPr>
          <p:nvPr/>
        </p:nvSpPr>
        <p:spPr bwMode="auto">
          <a:xfrm>
            <a:off x="971550" y="2828925"/>
            <a:ext cx="223202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(fotoszintézis)</a:t>
            </a:r>
          </a:p>
        </p:txBody>
      </p:sp>
      <p:sp>
        <p:nvSpPr>
          <p:cNvPr id="30730" name="Text Box 10">
            <a:extLst>
              <a:ext uri="{FF2B5EF4-FFF2-40B4-BE49-F238E27FC236}">
                <a16:creationId xmlns:a16="http://schemas.microsoft.com/office/drawing/2014/main" id="{A35EF88D-DEA7-48A3-A068-033AE6A6D73E}"/>
              </a:ext>
            </a:extLst>
          </p:cNvPr>
          <p:cNvSpPr txBox="1">
            <a:spLocks noChangeArrowheads="1"/>
          </p:cNvSpPr>
          <p:nvPr/>
        </p:nvSpPr>
        <p:spPr bwMode="auto">
          <a:xfrm>
            <a:off x="4211638" y="3206750"/>
            <a:ext cx="1728787"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növényi paraziták</a:t>
            </a:r>
          </a:p>
        </p:txBody>
      </p:sp>
      <p:sp>
        <p:nvSpPr>
          <p:cNvPr id="30731" name="Text Box 11">
            <a:extLst>
              <a:ext uri="{FF2B5EF4-FFF2-40B4-BE49-F238E27FC236}">
                <a16:creationId xmlns:a16="http://schemas.microsoft.com/office/drawing/2014/main" id="{A3AE5359-1E1D-4049-9A57-44E28FB9FD9C}"/>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32" name="Text Box 12">
            <a:extLst>
              <a:ext uri="{FF2B5EF4-FFF2-40B4-BE49-F238E27FC236}">
                <a16:creationId xmlns:a16="http://schemas.microsoft.com/office/drawing/2014/main" id="{407C2EC9-4787-4803-B0C6-4BC9ACAE028E}"/>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33" name="Text Box 13">
            <a:extLst>
              <a:ext uri="{FF2B5EF4-FFF2-40B4-BE49-F238E27FC236}">
                <a16:creationId xmlns:a16="http://schemas.microsoft.com/office/drawing/2014/main" id="{AB0D90A1-6A15-4154-B4AB-81C344499C39}"/>
              </a:ext>
            </a:extLst>
          </p:cNvPr>
          <p:cNvSpPr txBox="1">
            <a:spLocks noChangeArrowheads="1"/>
          </p:cNvSpPr>
          <p:nvPr/>
        </p:nvSpPr>
        <p:spPr bwMode="auto">
          <a:xfrm>
            <a:off x="6948488" y="3433763"/>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HÚSEVŐK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állati paraziták</a:t>
            </a:r>
          </a:p>
        </p:txBody>
      </p:sp>
      <p:sp>
        <p:nvSpPr>
          <p:cNvPr id="30734" name="Text Box 14">
            <a:extLst>
              <a:ext uri="{FF2B5EF4-FFF2-40B4-BE49-F238E27FC236}">
                <a16:creationId xmlns:a16="http://schemas.microsoft.com/office/drawing/2014/main" id="{D0B8E9B5-8580-494A-811E-3ADF0B60160B}"/>
              </a:ext>
            </a:extLst>
          </p:cNvPr>
          <p:cNvSpPr txBox="1">
            <a:spLocks noChangeArrowheads="1"/>
          </p:cNvSpPr>
          <p:nvPr/>
        </p:nvSpPr>
        <p:spPr bwMode="auto">
          <a:xfrm>
            <a:off x="6732588" y="38862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35" name="Text Box 15">
            <a:extLst>
              <a:ext uri="{FF2B5EF4-FFF2-40B4-BE49-F238E27FC236}">
                <a16:creationId xmlns:a16="http://schemas.microsoft.com/office/drawing/2014/main" id="{13CF0787-155E-48F3-8059-6BC97131CFED}"/>
              </a:ext>
            </a:extLst>
          </p:cNvPr>
          <p:cNvSpPr txBox="1">
            <a:spLocks noChangeArrowheads="1"/>
          </p:cNvSpPr>
          <p:nvPr/>
        </p:nvSpPr>
        <p:spPr bwMode="auto">
          <a:xfrm>
            <a:off x="3995738" y="5321300"/>
            <a:ext cx="237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LEBONTÓK</a:t>
            </a:r>
          </a:p>
        </p:txBody>
      </p:sp>
      <p:sp>
        <p:nvSpPr>
          <p:cNvPr id="30736" name="Oval 16">
            <a:extLst>
              <a:ext uri="{FF2B5EF4-FFF2-40B4-BE49-F238E27FC236}">
                <a16:creationId xmlns:a16="http://schemas.microsoft.com/office/drawing/2014/main" id="{D4877144-E8B9-4944-AC24-492357CF6873}"/>
              </a:ext>
            </a:extLst>
          </p:cNvPr>
          <p:cNvSpPr>
            <a:spLocks noChangeArrowheads="1"/>
          </p:cNvSpPr>
          <p:nvPr/>
        </p:nvSpPr>
        <p:spPr bwMode="auto">
          <a:xfrm>
            <a:off x="539750" y="5095875"/>
            <a:ext cx="1512888"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37" name="Text Box 17">
            <a:extLst>
              <a:ext uri="{FF2B5EF4-FFF2-40B4-BE49-F238E27FC236}">
                <a16:creationId xmlns:a16="http://schemas.microsoft.com/office/drawing/2014/main" id="{FDB3A2FA-5503-4CA2-8CF8-E39DA4FB754A}"/>
              </a:ext>
            </a:extLst>
          </p:cNvPr>
          <p:cNvSpPr txBox="1">
            <a:spLocks noChangeArrowheads="1"/>
          </p:cNvSpPr>
          <p:nvPr/>
        </p:nvSpPr>
        <p:spPr bwMode="auto">
          <a:xfrm>
            <a:off x="755650" y="5070475"/>
            <a:ext cx="1008063"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2000" noProof="0">
                <a:ln>
                  <a:noFill/>
                </a:ln>
                <a:solidFill>
                  <a:srgbClr val="000000"/>
                </a:solidFill>
                <a:effectLst/>
                <a:uLnTx/>
                <a:uFillTx/>
                <a:latin typeface="Arial" panose="020B0604020202020204" pitchFamily="34" charset="0"/>
                <a:ea typeface="+mn-ea"/>
                <a:cs typeface="+mn-cs"/>
              </a:rPr>
              <a:t>  +oldott    anyagok</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2400" b="1" i="0" u="none" strike="noStrike" kern="1200" cap="none" spc="0" normalizeH="0" baseline="-25000" noProof="0">
              <a:ln>
                <a:noFill/>
              </a:ln>
              <a:solidFill>
                <a:srgbClr val="000000"/>
              </a:solidFill>
              <a:effectLst/>
              <a:uLnTx/>
              <a:uFillTx/>
              <a:latin typeface="Arial" panose="020B0604020202020204" pitchFamily="34" charset="0"/>
              <a:ea typeface="+mn-ea"/>
              <a:cs typeface="+mn-cs"/>
            </a:endParaRPr>
          </a:p>
        </p:txBody>
      </p:sp>
      <p:sp>
        <p:nvSpPr>
          <p:cNvPr id="30738" name="Oval 18">
            <a:extLst>
              <a:ext uri="{FF2B5EF4-FFF2-40B4-BE49-F238E27FC236}">
                <a16:creationId xmlns:a16="http://schemas.microsoft.com/office/drawing/2014/main" id="{978C8656-DB39-4C1D-9B49-3ACC70840CD8}"/>
              </a:ext>
            </a:extLst>
          </p:cNvPr>
          <p:cNvSpPr>
            <a:spLocks noChangeArrowheads="1"/>
          </p:cNvSpPr>
          <p:nvPr/>
        </p:nvSpPr>
        <p:spPr bwMode="auto">
          <a:xfrm>
            <a:off x="4787900" y="865188"/>
            <a:ext cx="1081088" cy="8302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39" name="Oval 19">
            <a:extLst>
              <a:ext uri="{FF2B5EF4-FFF2-40B4-BE49-F238E27FC236}">
                <a16:creationId xmlns:a16="http://schemas.microsoft.com/office/drawing/2014/main" id="{0A1E0B99-4B91-4AB2-A240-EA3F43393C4C}"/>
              </a:ext>
            </a:extLst>
          </p:cNvPr>
          <p:cNvSpPr>
            <a:spLocks noChangeArrowheads="1"/>
          </p:cNvSpPr>
          <p:nvPr/>
        </p:nvSpPr>
        <p:spPr bwMode="auto">
          <a:xfrm>
            <a:off x="3635375" y="260350"/>
            <a:ext cx="720725" cy="6048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0" name="Text Box 20">
            <a:extLst>
              <a:ext uri="{FF2B5EF4-FFF2-40B4-BE49-F238E27FC236}">
                <a16:creationId xmlns:a16="http://schemas.microsoft.com/office/drawing/2014/main" id="{A61AC8A3-4D34-405D-8F2F-4456A895D509}"/>
              </a:ext>
            </a:extLst>
          </p:cNvPr>
          <p:cNvSpPr txBox="1">
            <a:spLocks noChangeArrowheads="1"/>
          </p:cNvSpPr>
          <p:nvPr/>
        </p:nvSpPr>
        <p:spPr bwMode="auto">
          <a:xfrm>
            <a:off x="4716463" y="939800"/>
            <a:ext cx="1223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CO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1" name="Text Box 21">
            <a:extLst>
              <a:ext uri="{FF2B5EF4-FFF2-40B4-BE49-F238E27FC236}">
                <a16:creationId xmlns:a16="http://schemas.microsoft.com/office/drawing/2014/main" id="{B4B59DFD-41D8-43F7-8738-5F32A2AE3752}"/>
              </a:ext>
            </a:extLst>
          </p:cNvPr>
          <p:cNvSpPr txBox="1">
            <a:spLocks noChangeArrowheads="1"/>
          </p:cNvSpPr>
          <p:nvPr/>
        </p:nvSpPr>
        <p:spPr bwMode="auto">
          <a:xfrm>
            <a:off x="3708400" y="334963"/>
            <a:ext cx="792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2" name="AutoShape 22">
            <a:extLst>
              <a:ext uri="{FF2B5EF4-FFF2-40B4-BE49-F238E27FC236}">
                <a16:creationId xmlns:a16="http://schemas.microsoft.com/office/drawing/2014/main" id="{02089A61-8D58-4286-87B7-773D437207C6}"/>
              </a:ext>
            </a:extLst>
          </p:cNvPr>
          <p:cNvSpPr>
            <a:spLocks noChangeArrowheads="1"/>
          </p:cNvSpPr>
          <p:nvPr/>
        </p:nvSpPr>
        <p:spPr bwMode="auto">
          <a:xfrm rot="-637493">
            <a:off x="250825" y="487363"/>
            <a:ext cx="1300163" cy="1736725"/>
          </a:xfrm>
          <a:prstGeom prst="downArrow">
            <a:avLst>
              <a:gd name="adj1" fmla="val 50000"/>
              <a:gd name="adj2" fmla="val 33394"/>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3" name="Text Box 23">
            <a:extLst>
              <a:ext uri="{FF2B5EF4-FFF2-40B4-BE49-F238E27FC236}">
                <a16:creationId xmlns:a16="http://schemas.microsoft.com/office/drawing/2014/main" id="{1285A770-C002-45B1-AD4C-078C8D8BDA74}"/>
              </a:ext>
            </a:extLst>
          </p:cNvPr>
          <p:cNvSpPr txBox="1">
            <a:spLocks noChangeArrowheads="1"/>
          </p:cNvSpPr>
          <p:nvPr/>
        </p:nvSpPr>
        <p:spPr bwMode="auto">
          <a:xfrm rot="20880000">
            <a:off x="706438" y="492125"/>
            <a:ext cx="328612"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ENERGIA</a:t>
            </a:r>
          </a:p>
        </p:txBody>
      </p:sp>
      <p:sp>
        <p:nvSpPr>
          <p:cNvPr id="30744" name="AutoShape 24">
            <a:extLst>
              <a:ext uri="{FF2B5EF4-FFF2-40B4-BE49-F238E27FC236}">
                <a16:creationId xmlns:a16="http://schemas.microsoft.com/office/drawing/2014/main" id="{9263D66C-2DED-4CF9-AEEA-E0BF3B785836}"/>
              </a:ext>
            </a:extLst>
          </p:cNvPr>
          <p:cNvSpPr>
            <a:spLocks noChangeArrowheads="1"/>
          </p:cNvSpPr>
          <p:nvPr/>
        </p:nvSpPr>
        <p:spPr bwMode="auto">
          <a:xfrm>
            <a:off x="3132138" y="3573463"/>
            <a:ext cx="935037" cy="431800"/>
          </a:xfrm>
          <a:prstGeom prst="rightArrow">
            <a:avLst>
              <a:gd name="adj1" fmla="val 50000"/>
              <a:gd name="adj2" fmla="val 5413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5" name="AutoShape 25">
            <a:extLst>
              <a:ext uri="{FF2B5EF4-FFF2-40B4-BE49-F238E27FC236}">
                <a16:creationId xmlns:a16="http://schemas.microsoft.com/office/drawing/2014/main" id="{08D09C77-F0A8-4717-80A6-B0BB6222B27C}"/>
              </a:ext>
            </a:extLst>
          </p:cNvPr>
          <p:cNvSpPr>
            <a:spLocks noChangeArrowheads="1"/>
          </p:cNvSpPr>
          <p:nvPr/>
        </p:nvSpPr>
        <p:spPr bwMode="auto">
          <a:xfrm>
            <a:off x="5940425" y="3735388"/>
            <a:ext cx="792163" cy="198437"/>
          </a:xfrm>
          <a:prstGeom prst="rightArrow">
            <a:avLst>
              <a:gd name="adj1" fmla="val 50000"/>
              <a:gd name="adj2" fmla="val 998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6" name="AutoShape 26">
            <a:extLst>
              <a:ext uri="{FF2B5EF4-FFF2-40B4-BE49-F238E27FC236}">
                <a16:creationId xmlns:a16="http://schemas.microsoft.com/office/drawing/2014/main" id="{C5FCD035-EEEC-4A6A-96B2-535CD5F5F1E0}"/>
              </a:ext>
            </a:extLst>
          </p:cNvPr>
          <p:cNvSpPr>
            <a:spLocks noChangeArrowheads="1"/>
          </p:cNvSpPr>
          <p:nvPr/>
        </p:nvSpPr>
        <p:spPr bwMode="auto">
          <a:xfrm>
            <a:off x="4859338" y="4187825"/>
            <a:ext cx="215900" cy="982663"/>
          </a:xfrm>
          <a:prstGeom prst="downArrow">
            <a:avLst>
              <a:gd name="adj1" fmla="val 50000"/>
              <a:gd name="adj2" fmla="val 11378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7" name="Line 27">
            <a:extLst>
              <a:ext uri="{FF2B5EF4-FFF2-40B4-BE49-F238E27FC236}">
                <a16:creationId xmlns:a16="http://schemas.microsoft.com/office/drawing/2014/main" id="{9F271208-F40D-461B-8E18-66D140EBF358}"/>
              </a:ext>
            </a:extLst>
          </p:cNvPr>
          <p:cNvSpPr>
            <a:spLocks noChangeShapeType="1"/>
          </p:cNvSpPr>
          <p:nvPr/>
        </p:nvSpPr>
        <p:spPr bwMode="auto">
          <a:xfrm flipV="1">
            <a:off x="4500563" y="2133600"/>
            <a:ext cx="0" cy="79057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8" name="Line 28">
            <a:extLst>
              <a:ext uri="{FF2B5EF4-FFF2-40B4-BE49-F238E27FC236}">
                <a16:creationId xmlns:a16="http://schemas.microsoft.com/office/drawing/2014/main" id="{D2861085-E13A-4519-98B8-7CE4C48A4ACB}"/>
              </a:ext>
            </a:extLst>
          </p:cNvPr>
          <p:cNvSpPr>
            <a:spLocks noChangeShapeType="1"/>
          </p:cNvSpPr>
          <p:nvPr/>
        </p:nvSpPr>
        <p:spPr bwMode="auto">
          <a:xfrm flipV="1">
            <a:off x="5867400" y="4437063"/>
            <a:ext cx="0" cy="755650"/>
          </a:xfrm>
          <a:prstGeom prst="line">
            <a:avLst/>
          </a:prstGeom>
          <a:noFill/>
          <a:ln w="111125">
            <a:solidFill>
              <a:srgbClr val="FF33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49" name="Line 29">
            <a:extLst>
              <a:ext uri="{FF2B5EF4-FFF2-40B4-BE49-F238E27FC236}">
                <a16:creationId xmlns:a16="http://schemas.microsoft.com/office/drawing/2014/main" id="{0FD2CE31-E7DF-4424-A109-CFA420F3B8C6}"/>
              </a:ext>
            </a:extLst>
          </p:cNvPr>
          <p:cNvSpPr>
            <a:spLocks noChangeShapeType="1"/>
          </p:cNvSpPr>
          <p:nvPr/>
        </p:nvSpPr>
        <p:spPr bwMode="auto">
          <a:xfrm flipH="1">
            <a:off x="6659563" y="4187825"/>
            <a:ext cx="217487" cy="98266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0" name="Line 30">
            <a:extLst>
              <a:ext uri="{FF2B5EF4-FFF2-40B4-BE49-F238E27FC236}">
                <a16:creationId xmlns:a16="http://schemas.microsoft.com/office/drawing/2014/main" id="{16FA6FF3-8A88-40AC-8284-3D24FA779113}"/>
              </a:ext>
            </a:extLst>
          </p:cNvPr>
          <p:cNvSpPr>
            <a:spLocks noChangeShapeType="1"/>
          </p:cNvSpPr>
          <p:nvPr/>
        </p:nvSpPr>
        <p:spPr bwMode="auto">
          <a:xfrm flipV="1">
            <a:off x="2484438" y="1341438"/>
            <a:ext cx="0" cy="882650"/>
          </a:xfrm>
          <a:prstGeom prst="line">
            <a:avLst/>
          </a:prstGeom>
          <a:noFill/>
          <a:ln w="152400">
            <a:solidFill>
              <a:srgbClr val="FF33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1" name="Line 31">
            <a:extLst>
              <a:ext uri="{FF2B5EF4-FFF2-40B4-BE49-F238E27FC236}">
                <a16:creationId xmlns:a16="http://schemas.microsoft.com/office/drawing/2014/main" id="{DF77C8D6-EE90-4F6F-B5E6-8D3AC158186E}"/>
              </a:ext>
            </a:extLst>
          </p:cNvPr>
          <p:cNvSpPr>
            <a:spLocks noChangeShapeType="1"/>
          </p:cNvSpPr>
          <p:nvPr/>
        </p:nvSpPr>
        <p:spPr bwMode="auto">
          <a:xfrm flipV="1">
            <a:off x="7019925" y="2676525"/>
            <a:ext cx="0" cy="6794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2" name="Freeform 32">
            <a:extLst>
              <a:ext uri="{FF2B5EF4-FFF2-40B4-BE49-F238E27FC236}">
                <a16:creationId xmlns:a16="http://schemas.microsoft.com/office/drawing/2014/main" id="{8A82C83B-074D-4F7F-BFE1-5FA17D0A4525}"/>
              </a:ext>
            </a:extLst>
          </p:cNvPr>
          <p:cNvSpPr>
            <a:spLocks/>
          </p:cNvSpPr>
          <p:nvPr/>
        </p:nvSpPr>
        <p:spPr bwMode="auto">
          <a:xfrm>
            <a:off x="4356100" y="409575"/>
            <a:ext cx="3887788" cy="2946400"/>
          </a:xfrm>
          <a:custGeom>
            <a:avLst/>
            <a:gdLst>
              <a:gd name="T0" fmla="*/ 0 w 2449"/>
              <a:gd name="T1" fmla="*/ 45 h 1678"/>
              <a:gd name="T2" fmla="*/ 1814 w 2449"/>
              <a:gd name="T3" fmla="*/ 272 h 1678"/>
              <a:gd name="T4" fmla="*/ 2449 w 2449"/>
              <a:gd name="T5" fmla="*/ 1678 h 1678"/>
            </a:gdLst>
            <a:ahLst/>
            <a:cxnLst>
              <a:cxn ang="0">
                <a:pos x="T0" y="T1"/>
              </a:cxn>
              <a:cxn ang="0">
                <a:pos x="T2" y="T3"/>
              </a:cxn>
              <a:cxn ang="0">
                <a:pos x="T4" y="T5"/>
              </a:cxn>
            </a:cxnLst>
            <a:rect l="0" t="0" r="r" b="b"/>
            <a:pathLst>
              <a:path w="2449" h="1678">
                <a:moveTo>
                  <a:pt x="0" y="45"/>
                </a:moveTo>
                <a:cubicBezTo>
                  <a:pt x="703" y="22"/>
                  <a:pt x="1406" y="0"/>
                  <a:pt x="1814" y="272"/>
                </a:cubicBezTo>
                <a:cubicBezTo>
                  <a:pt x="2222" y="544"/>
                  <a:pt x="2343" y="1444"/>
                  <a:pt x="2449" y="1678"/>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3" name="Freeform 33">
            <a:extLst>
              <a:ext uri="{FF2B5EF4-FFF2-40B4-BE49-F238E27FC236}">
                <a16:creationId xmlns:a16="http://schemas.microsoft.com/office/drawing/2014/main" id="{933FE438-7761-412B-9302-22EEF393FF9A}"/>
              </a:ext>
            </a:extLst>
          </p:cNvPr>
          <p:cNvSpPr>
            <a:spLocks/>
          </p:cNvSpPr>
          <p:nvPr/>
        </p:nvSpPr>
        <p:spPr bwMode="auto">
          <a:xfrm>
            <a:off x="1835150" y="409575"/>
            <a:ext cx="1800225" cy="1814513"/>
          </a:xfrm>
          <a:custGeom>
            <a:avLst/>
            <a:gdLst>
              <a:gd name="T0" fmla="*/ 1134 w 1134"/>
              <a:gd name="T1" fmla="*/ 22 h 975"/>
              <a:gd name="T2" fmla="*/ 318 w 1134"/>
              <a:gd name="T3" fmla="*/ 159 h 975"/>
              <a:gd name="T4" fmla="*/ 0 w 1134"/>
              <a:gd name="T5" fmla="*/ 975 h 975"/>
            </a:gdLst>
            <a:ahLst/>
            <a:cxnLst>
              <a:cxn ang="0">
                <a:pos x="T0" y="T1"/>
              </a:cxn>
              <a:cxn ang="0">
                <a:pos x="T2" y="T3"/>
              </a:cxn>
              <a:cxn ang="0">
                <a:pos x="T4" y="T5"/>
              </a:cxn>
            </a:cxnLst>
            <a:rect l="0" t="0" r="r" b="b"/>
            <a:pathLst>
              <a:path w="1134" h="975">
                <a:moveTo>
                  <a:pt x="1134" y="22"/>
                </a:moveTo>
                <a:cubicBezTo>
                  <a:pt x="820" y="11"/>
                  <a:pt x="507" y="0"/>
                  <a:pt x="318" y="159"/>
                </a:cubicBezTo>
                <a:cubicBezTo>
                  <a:pt x="129" y="318"/>
                  <a:pt x="53" y="839"/>
                  <a:pt x="0" y="975"/>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4" name="Freeform 34">
            <a:extLst>
              <a:ext uri="{FF2B5EF4-FFF2-40B4-BE49-F238E27FC236}">
                <a16:creationId xmlns:a16="http://schemas.microsoft.com/office/drawing/2014/main" id="{91201279-0BD8-45EE-BE32-D44A23CD3E40}"/>
              </a:ext>
            </a:extLst>
          </p:cNvPr>
          <p:cNvSpPr>
            <a:spLocks/>
          </p:cNvSpPr>
          <p:nvPr/>
        </p:nvSpPr>
        <p:spPr bwMode="auto">
          <a:xfrm>
            <a:off x="2051050" y="712788"/>
            <a:ext cx="1727200" cy="1511300"/>
          </a:xfrm>
          <a:custGeom>
            <a:avLst/>
            <a:gdLst>
              <a:gd name="T0" fmla="*/ 0 w 1088"/>
              <a:gd name="T1" fmla="*/ 801 h 801"/>
              <a:gd name="T2" fmla="*/ 181 w 1088"/>
              <a:gd name="T3" fmla="*/ 211 h 801"/>
              <a:gd name="T4" fmla="*/ 544 w 1088"/>
              <a:gd name="T5" fmla="*/ 30 h 801"/>
              <a:gd name="T6" fmla="*/ 1088 w 1088"/>
              <a:gd name="T7" fmla="*/ 30 h 801"/>
            </a:gdLst>
            <a:ahLst/>
            <a:cxnLst>
              <a:cxn ang="0">
                <a:pos x="T0" y="T1"/>
              </a:cxn>
              <a:cxn ang="0">
                <a:pos x="T2" y="T3"/>
              </a:cxn>
              <a:cxn ang="0">
                <a:pos x="T4" y="T5"/>
              </a:cxn>
              <a:cxn ang="0">
                <a:pos x="T6" y="T7"/>
              </a:cxn>
            </a:cxnLst>
            <a:rect l="0" t="0" r="r" b="b"/>
            <a:pathLst>
              <a:path w="1088" h="801">
                <a:moveTo>
                  <a:pt x="0" y="801"/>
                </a:moveTo>
                <a:cubicBezTo>
                  <a:pt x="45" y="570"/>
                  <a:pt x="90" y="340"/>
                  <a:pt x="181" y="211"/>
                </a:cubicBezTo>
                <a:cubicBezTo>
                  <a:pt x="272" y="82"/>
                  <a:pt x="393" y="60"/>
                  <a:pt x="544" y="30"/>
                </a:cubicBezTo>
                <a:cubicBezTo>
                  <a:pt x="695" y="0"/>
                  <a:pt x="990" y="30"/>
                  <a:pt x="1088" y="30"/>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5" name="Freeform 35">
            <a:extLst>
              <a:ext uri="{FF2B5EF4-FFF2-40B4-BE49-F238E27FC236}">
                <a16:creationId xmlns:a16="http://schemas.microsoft.com/office/drawing/2014/main" id="{F9654758-3CFA-4628-BAA1-B7F980F67E21}"/>
              </a:ext>
            </a:extLst>
          </p:cNvPr>
          <p:cNvSpPr>
            <a:spLocks/>
          </p:cNvSpPr>
          <p:nvPr/>
        </p:nvSpPr>
        <p:spPr bwMode="auto">
          <a:xfrm>
            <a:off x="4211638" y="865188"/>
            <a:ext cx="647700" cy="2038350"/>
          </a:xfrm>
          <a:custGeom>
            <a:avLst/>
            <a:gdLst>
              <a:gd name="T0" fmla="*/ 0 w 408"/>
              <a:gd name="T1" fmla="*/ 0 h 1224"/>
              <a:gd name="T2" fmla="*/ 182 w 408"/>
              <a:gd name="T3" fmla="*/ 90 h 1224"/>
              <a:gd name="T4" fmla="*/ 318 w 408"/>
              <a:gd name="T5" fmla="*/ 453 h 1224"/>
              <a:gd name="T6" fmla="*/ 408 w 408"/>
              <a:gd name="T7" fmla="*/ 1224 h 1224"/>
            </a:gdLst>
            <a:ahLst/>
            <a:cxnLst>
              <a:cxn ang="0">
                <a:pos x="T0" y="T1"/>
              </a:cxn>
              <a:cxn ang="0">
                <a:pos x="T2" y="T3"/>
              </a:cxn>
              <a:cxn ang="0">
                <a:pos x="T4" y="T5"/>
              </a:cxn>
              <a:cxn ang="0">
                <a:pos x="T6" y="T7"/>
              </a:cxn>
            </a:cxnLst>
            <a:rect l="0" t="0" r="r" b="b"/>
            <a:pathLst>
              <a:path w="408" h="1224">
                <a:moveTo>
                  <a:pt x="0" y="0"/>
                </a:moveTo>
                <a:cubicBezTo>
                  <a:pt x="64" y="7"/>
                  <a:pt x="129" y="15"/>
                  <a:pt x="182" y="90"/>
                </a:cubicBezTo>
                <a:cubicBezTo>
                  <a:pt x="235" y="165"/>
                  <a:pt x="280" y="264"/>
                  <a:pt x="318" y="453"/>
                </a:cubicBezTo>
                <a:cubicBezTo>
                  <a:pt x="356" y="642"/>
                  <a:pt x="393" y="1096"/>
                  <a:pt x="408" y="1224"/>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6" name="Line 36">
            <a:extLst>
              <a:ext uri="{FF2B5EF4-FFF2-40B4-BE49-F238E27FC236}">
                <a16:creationId xmlns:a16="http://schemas.microsoft.com/office/drawing/2014/main" id="{EC58DD6B-DDD8-400B-96EA-0D6738953C74}"/>
              </a:ext>
            </a:extLst>
          </p:cNvPr>
          <p:cNvSpPr>
            <a:spLocks noChangeShapeType="1"/>
          </p:cNvSpPr>
          <p:nvPr/>
        </p:nvSpPr>
        <p:spPr bwMode="auto">
          <a:xfrm flipV="1">
            <a:off x="3059113" y="1693863"/>
            <a:ext cx="2160587" cy="604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7" name="Freeform 37">
            <a:extLst>
              <a:ext uri="{FF2B5EF4-FFF2-40B4-BE49-F238E27FC236}">
                <a16:creationId xmlns:a16="http://schemas.microsoft.com/office/drawing/2014/main" id="{F82E43F0-CD5D-4C41-A65E-0E3424ED4370}"/>
              </a:ext>
            </a:extLst>
          </p:cNvPr>
          <p:cNvSpPr>
            <a:spLocks/>
          </p:cNvSpPr>
          <p:nvPr/>
        </p:nvSpPr>
        <p:spPr bwMode="auto">
          <a:xfrm>
            <a:off x="2771775" y="1316038"/>
            <a:ext cx="2016125" cy="908050"/>
          </a:xfrm>
          <a:custGeom>
            <a:avLst/>
            <a:gdLst>
              <a:gd name="T0" fmla="*/ 1270 w 1270"/>
              <a:gd name="T1" fmla="*/ 1 h 545"/>
              <a:gd name="T2" fmla="*/ 272 w 1270"/>
              <a:gd name="T3" fmla="*/ 91 h 545"/>
              <a:gd name="T4" fmla="*/ 0 w 1270"/>
              <a:gd name="T5" fmla="*/ 545 h 545"/>
            </a:gdLst>
            <a:ahLst/>
            <a:cxnLst>
              <a:cxn ang="0">
                <a:pos x="T0" y="T1"/>
              </a:cxn>
              <a:cxn ang="0">
                <a:pos x="T2" y="T3"/>
              </a:cxn>
              <a:cxn ang="0">
                <a:pos x="T4" y="T5"/>
              </a:cxn>
            </a:cxnLst>
            <a:rect l="0" t="0" r="r" b="b"/>
            <a:pathLst>
              <a:path w="1270" h="545">
                <a:moveTo>
                  <a:pt x="1270" y="1"/>
                </a:moveTo>
                <a:cubicBezTo>
                  <a:pt x="877" y="0"/>
                  <a:pt x="484" y="0"/>
                  <a:pt x="272" y="91"/>
                </a:cubicBezTo>
                <a:cubicBezTo>
                  <a:pt x="60" y="182"/>
                  <a:pt x="45" y="469"/>
                  <a:pt x="0" y="545"/>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8" name="Line 38">
            <a:extLst>
              <a:ext uri="{FF2B5EF4-FFF2-40B4-BE49-F238E27FC236}">
                <a16:creationId xmlns:a16="http://schemas.microsoft.com/office/drawing/2014/main" id="{F0EEBC10-8401-44B7-A463-503002E27DDF}"/>
              </a:ext>
            </a:extLst>
          </p:cNvPr>
          <p:cNvSpPr>
            <a:spLocks noChangeShapeType="1"/>
          </p:cNvSpPr>
          <p:nvPr/>
        </p:nvSpPr>
        <p:spPr bwMode="auto">
          <a:xfrm flipH="1">
            <a:off x="3563938" y="865188"/>
            <a:ext cx="287337" cy="4305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59" name="Line 39">
            <a:extLst>
              <a:ext uri="{FF2B5EF4-FFF2-40B4-BE49-F238E27FC236}">
                <a16:creationId xmlns:a16="http://schemas.microsoft.com/office/drawing/2014/main" id="{3D60E8F6-0D4E-4765-A451-58DFBC98E7F1}"/>
              </a:ext>
            </a:extLst>
          </p:cNvPr>
          <p:cNvSpPr>
            <a:spLocks noChangeShapeType="1"/>
          </p:cNvSpPr>
          <p:nvPr/>
        </p:nvSpPr>
        <p:spPr bwMode="auto">
          <a:xfrm flipH="1" flipV="1">
            <a:off x="5435600" y="1693863"/>
            <a:ext cx="73025" cy="12096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0" name="Line 40">
            <a:extLst>
              <a:ext uri="{FF2B5EF4-FFF2-40B4-BE49-F238E27FC236}">
                <a16:creationId xmlns:a16="http://schemas.microsoft.com/office/drawing/2014/main" id="{80C3B380-9F1F-4C94-9DE6-E2DE33F59C8F}"/>
              </a:ext>
            </a:extLst>
          </p:cNvPr>
          <p:cNvSpPr>
            <a:spLocks noChangeShapeType="1"/>
          </p:cNvSpPr>
          <p:nvPr/>
        </p:nvSpPr>
        <p:spPr bwMode="auto">
          <a:xfrm flipH="1" flipV="1">
            <a:off x="5651500" y="1619250"/>
            <a:ext cx="792163" cy="3551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1" name="Line 41">
            <a:extLst>
              <a:ext uri="{FF2B5EF4-FFF2-40B4-BE49-F238E27FC236}">
                <a16:creationId xmlns:a16="http://schemas.microsoft.com/office/drawing/2014/main" id="{6AF1E767-21CA-4875-9313-09CEFD90FC3E}"/>
              </a:ext>
            </a:extLst>
          </p:cNvPr>
          <p:cNvSpPr>
            <a:spLocks noChangeShapeType="1"/>
          </p:cNvSpPr>
          <p:nvPr/>
        </p:nvSpPr>
        <p:spPr bwMode="auto">
          <a:xfrm flipH="1" flipV="1">
            <a:off x="5867400" y="1392238"/>
            <a:ext cx="2089150" cy="19637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2" name="Line 42">
            <a:extLst>
              <a:ext uri="{FF2B5EF4-FFF2-40B4-BE49-F238E27FC236}">
                <a16:creationId xmlns:a16="http://schemas.microsoft.com/office/drawing/2014/main" id="{DDC36B9B-7671-4CE4-AD48-CEDE46B12031}"/>
              </a:ext>
            </a:extLst>
          </p:cNvPr>
          <p:cNvSpPr>
            <a:spLocks noChangeShapeType="1"/>
          </p:cNvSpPr>
          <p:nvPr/>
        </p:nvSpPr>
        <p:spPr bwMode="auto">
          <a:xfrm flipH="1">
            <a:off x="2051050" y="5622925"/>
            <a:ext cx="8651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3" name="Line 43">
            <a:extLst>
              <a:ext uri="{FF2B5EF4-FFF2-40B4-BE49-F238E27FC236}">
                <a16:creationId xmlns:a16="http://schemas.microsoft.com/office/drawing/2014/main" id="{48393F58-2CC0-4429-A6E6-EE19412D752F}"/>
              </a:ext>
            </a:extLst>
          </p:cNvPr>
          <p:cNvSpPr>
            <a:spLocks noChangeShapeType="1"/>
          </p:cNvSpPr>
          <p:nvPr/>
        </p:nvSpPr>
        <p:spPr bwMode="auto">
          <a:xfrm flipV="1">
            <a:off x="1331913" y="4187825"/>
            <a:ext cx="0" cy="908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4" name="Text Box 44">
            <a:extLst>
              <a:ext uri="{FF2B5EF4-FFF2-40B4-BE49-F238E27FC236}">
                <a16:creationId xmlns:a16="http://schemas.microsoft.com/office/drawing/2014/main" id="{D593986B-9F7F-41CF-9511-B8609A41434C}"/>
              </a:ext>
            </a:extLst>
          </p:cNvPr>
          <p:cNvSpPr txBox="1">
            <a:spLocks noChangeArrowheads="1"/>
          </p:cNvSpPr>
          <p:nvPr/>
        </p:nvSpPr>
        <p:spPr bwMode="auto">
          <a:xfrm>
            <a:off x="179388" y="6308725"/>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Komplexitás – diverzitás – rugalmasság - hatékonyság</a:t>
            </a:r>
          </a:p>
        </p:txBody>
      </p:sp>
      <p:sp>
        <p:nvSpPr>
          <p:cNvPr id="30765" name="Text Box 45">
            <a:extLst>
              <a:ext uri="{FF2B5EF4-FFF2-40B4-BE49-F238E27FC236}">
                <a16:creationId xmlns:a16="http://schemas.microsoft.com/office/drawing/2014/main" id="{B51C1212-F2D9-404B-B19B-155859E7F38C}"/>
              </a:ext>
            </a:extLst>
          </p:cNvPr>
          <p:cNvSpPr txBox="1">
            <a:spLocks noChangeArrowheads="1"/>
          </p:cNvSpPr>
          <p:nvPr/>
        </p:nvSpPr>
        <p:spPr bwMode="auto">
          <a:xfrm>
            <a:off x="4427538" y="-26988"/>
            <a:ext cx="4716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a:ln>
                  <a:noFill/>
                </a:ln>
                <a:solidFill>
                  <a:srgbClr val="008000"/>
                </a:solidFill>
                <a:effectLst/>
                <a:uLnTx/>
                <a:uFillTx/>
                <a:latin typeface="Arial" panose="020B0604020202020204" pitchFamily="34" charset="0"/>
                <a:ea typeface="+mn-ea"/>
                <a:cs typeface="+mn-cs"/>
              </a:rPr>
              <a:t>A FENNTARTHATÓ BIOSZFÉRA</a:t>
            </a:r>
          </a:p>
        </p:txBody>
      </p:sp>
      <p:sp>
        <p:nvSpPr>
          <p:cNvPr id="30766" name="Line 46">
            <a:extLst>
              <a:ext uri="{FF2B5EF4-FFF2-40B4-BE49-F238E27FC236}">
                <a16:creationId xmlns:a16="http://schemas.microsoft.com/office/drawing/2014/main" id="{4F4AA760-E4D6-4770-93CC-9087446D8954}"/>
              </a:ext>
            </a:extLst>
          </p:cNvPr>
          <p:cNvSpPr>
            <a:spLocks noChangeShapeType="1"/>
          </p:cNvSpPr>
          <p:nvPr/>
        </p:nvSpPr>
        <p:spPr bwMode="auto">
          <a:xfrm flipH="1">
            <a:off x="1116013" y="2349500"/>
            <a:ext cx="1871662" cy="18002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7" name="Line 47">
            <a:extLst>
              <a:ext uri="{FF2B5EF4-FFF2-40B4-BE49-F238E27FC236}">
                <a16:creationId xmlns:a16="http://schemas.microsoft.com/office/drawing/2014/main" id="{C7751456-59DC-4DCA-98AB-15EE28088C58}"/>
              </a:ext>
            </a:extLst>
          </p:cNvPr>
          <p:cNvSpPr>
            <a:spLocks noChangeShapeType="1"/>
          </p:cNvSpPr>
          <p:nvPr/>
        </p:nvSpPr>
        <p:spPr bwMode="auto">
          <a:xfrm flipH="1">
            <a:off x="1476375" y="2492375"/>
            <a:ext cx="1655763" cy="165735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8" name="Line 48">
            <a:extLst>
              <a:ext uri="{FF2B5EF4-FFF2-40B4-BE49-F238E27FC236}">
                <a16:creationId xmlns:a16="http://schemas.microsoft.com/office/drawing/2014/main" id="{56BA1849-5D41-432D-9A28-9FAAFF749761}"/>
              </a:ext>
            </a:extLst>
          </p:cNvPr>
          <p:cNvSpPr>
            <a:spLocks noChangeShapeType="1"/>
          </p:cNvSpPr>
          <p:nvPr/>
        </p:nvSpPr>
        <p:spPr bwMode="auto">
          <a:xfrm flipH="1">
            <a:off x="1835150" y="2852738"/>
            <a:ext cx="1296988" cy="1296987"/>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9" name="Line 49">
            <a:extLst>
              <a:ext uri="{FF2B5EF4-FFF2-40B4-BE49-F238E27FC236}">
                <a16:creationId xmlns:a16="http://schemas.microsoft.com/office/drawing/2014/main" id="{B4938BF9-30E2-4D30-B56C-71E6F0F624C3}"/>
              </a:ext>
            </a:extLst>
          </p:cNvPr>
          <p:cNvSpPr>
            <a:spLocks noChangeShapeType="1"/>
          </p:cNvSpPr>
          <p:nvPr/>
        </p:nvSpPr>
        <p:spPr bwMode="auto">
          <a:xfrm flipH="1">
            <a:off x="2124075" y="3213100"/>
            <a:ext cx="1008063" cy="1008063"/>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0" name="Line 50">
            <a:extLst>
              <a:ext uri="{FF2B5EF4-FFF2-40B4-BE49-F238E27FC236}">
                <a16:creationId xmlns:a16="http://schemas.microsoft.com/office/drawing/2014/main" id="{0BB38813-EEB9-4CAA-B8C1-AAF02204A6C9}"/>
              </a:ext>
            </a:extLst>
          </p:cNvPr>
          <p:cNvSpPr>
            <a:spLocks noChangeShapeType="1"/>
          </p:cNvSpPr>
          <p:nvPr/>
        </p:nvSpPr>
        <p:spPr bwMode="auto">
          <a:xfrm flipH="1">
            <a:off x="2555875" y="3573463"/>
            <a:ext cx="576263" cy="576262"/>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1" name="Line 51">
            <a:extLst>
              <a:ext uri="{FF2B5EF4-FFF2-40B4-BE49-F238E27FC236}">
                <a16:creationId xmlns:a16="http://schemas.microsoft.com/office/drawing/2014/main" id="{F8D23AC0-DAB9-4495-96BB-FE5FB79A3A13}"/>
              </a:ext>
            </a:extLst>
          </p:cNvPr>
          <p:cNvSpPr>
            <a:spLocks noChangeShapeType="1"/>
          </p:cNvSpPr>
          <p:nvPr/>
        </p:nvSpPr>
        <p:spPr bwMode="auto">
          <a:xfrm flipH="1">
            <a:off x="2771775" y="3860800"/>
            <a:ext cx="360363" cy="360363"/>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2" name="Line 52">
            <a:extLst>
              <a:ext uri="{FF2B5EF4-FFF2-40B4-BE49-F238E27FC236}">
                <a16:creationId xmlns:a16="http://schemas.microsoft.com/office/drawing/2014/main" id="{388F81F9-D518-4093-AB73-72E71FEDFCF1}"/>
              </a:ext>
            </a:extLst>
          </p:cNvPr>
          <p:cNvSpPr>
            <a:spLocks noChangeShapeType="1"/>
          </p:cNvSpPr>
          <p:nvPr/>
        </p:nvSpPr>
        <p:spPr bwMode="auto">
          <a:xfrm flipH="1">
            <a:off x="4356100" y="2924175"/>
            <a:ext cx="1439863" cy="122555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3" name="Line 53">
            <a:extLst>
              <a:ext uri="{FF2B5EF4-FFF2-40B4-BE49-F238E27FC236}">
                <a16:creationId xmlns:a16="http://schemas.microsoft.com/office/drawing/2014/main" id="{D9838F52-618A-4F3D-9C35-2973CF11B732}"/>
              </a:ext>
            </a:extLst>
          </p:cNvPr>
          <p:cNvSpPr>
            <a:spLocks noChangeShapeType="1"/>
          </p:cNvSpPr>
          <p:nvPr/>
        </p:nvSpPr>
        <p:spPr bwMode="auto">
          <a:xfrm flipH="1">
            <a:off x="4716463" y="3068638"/>
            <a:ext cx="1223962" cy="1081087"/>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4" name="Line 54">
            <a:extLst>
              <a:ext uri="{FF2B5EF4-FFF2-40B4-BE49-F238E27FC236}">
                <a16:creationId xmlns:a16="http://schemas.microsoft.com/office/drawing/2014/main" id="{79F7E0F4-A120-4F5A-9CF3-7FF103870B16}"/>
              </a:ext>
            </a:extLst>
          </p:cNvPr>
          <p:cNvSpPr>
            <a:spLocks noChangeShapeType="1"/>
          </p:cNvSpPr>
          <p:nvPr/>
        </p:nvSpPr>
        <p:spPr bwMode="auto">
          <a:xfrm flipH="1">
            <a:off x="5076825" y="3429000"/>
            <a:ext cx="790575" cy="7207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5" name="Line 55">
            <a:extLst>
              <a:ext uri="{FF2B5EF4-FFF2-40B4-BE49-F238E27FC236}">
                <a16:creationId xmlns:a16="http://schemas.microsoft.com/office/drawing/2014/main" id="{EC1CB504-7AD8-4D38-B96C-69D6D5F12BB8}"/>
              </a:ext>
            </a:extLst>
          </p:cNvPr>
          <p:cNvSpPr>
            <a:spLocks noChangeShapeType="1"/>
          </p:cNvSpPr>
          <p:nvPr/>
        </p:nvSpPr>
        <p:spPr bwMode="auto">
          <a:xfrm flipH="1">
            <a:off x="5292725" y="3644900"/>
            <a:ext cx="647700" cy="576263"/>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6" name="Line 56">
            <a:extLst>
              <a:ext uri="{FF2B5EF4-FFF2-40B4-BE49-F238E27FC236}">
                <a16:creationId xmlns:a16="http://schemas.microsoft.com/office/drawing/2014/main" id="{311EE567-8EE1-4C54-9C83-8B79AE9B57BD}"/>
              </a:ext>
            </a:extLst>
          </p:cNvPr>
          <p:cNvSpPr>
            <a:spLocks noChangeShapeType="1"/>
          </p:cNvSpPr>
          <p:nvPr/>
        </p:nvSpPr>
        <p:spPr bwMode="auto">
          <a:xfrm flipH="1">
            <a:off x="5580063" y="3933825"/>
            <a:ext cx="360362" cy="287338"/>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7" name="Line 57">
            <a:extLst>
              <a:ext uri="{FF2B5EF4-FFF2-40B4-BE49-F238E27FC236}">
                <a16:creationId xmlns:a16="http://schemas.microsoft.com/office/drawing/2014/main" id="{DDA49105-2F79-470C-A46B-55D6120B3013}"/>
              </a:ext>
            </a:extLst>
          </p:cNvPr>
          <p:cNvSpPr>
            <a:spLocks noChangeShapeType="1"/>
          </p:cNvSpPr>
          <p:nvPr/>
        </p:nvSpPr>
        <p:spPr bwMode="auto">
          <a:xfrm flipH="1">
            <a:off x="7308850" y="3357563"/>
            <a:ext cx="1079500" cy="792162"/>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8" name="Line 58">
            <a:extLst>
              <a:ext uri="{FF2B5EF4-FFF2-40B4-BE49-F238E27FC236}">
                <a16:creationId xmlns:a16="http://schemas.microsoft.com/office/drawing/2014/main" id="{170BB00B-93BB-4872-AA6D-9717CF7CE97C}"/>
              </a:ext>
            </a:extLst>
          </p:cNvPr>
          <p:cNvSpPr>
            <a:spLocks noChangeShapeType="1"/>
          </p:cNvSpPr>
          <p:nvPr/>
        </p:nvSpPr>
        <p:spPr bwMode="auto">
          <a:xfrm flipH="1">
            <a:off x="7740650" y="3573463"/>
            <a:ext cx="719138" cy="576262"/>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79" name="Line 59">
            <a:extLst>
              <a:ext uri="{FF2B5EF4-FFF2-40B4-BE49-F238E27FC236}">
                <a16:creationId xmlns:a16="http://schemas.microsoft.com/office/drawing/2014/main" id="{CDE1B0AE-B96A-4498-A055-0AEE58BA73B0}"/>
              </a:ext>
            </a:extLst>
          </p:cNvPr>
          <p:cNvSpPr>
            <a:spLocks noChangeShapeType="1"/>
          </p:cNvSpPr>
          <p:nvPr/>
        </p:nvSpPr>
        <p:spPr bwMode="auto">
          <a:xfrm flipH="1">
            <a:off x="8172450" y="3933825"/>
            <a:ext cx="287338" cy="2159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0" name="Line 60">
            <a:extLst>
              <a:ext uri="{FF2B5EF4-FFF2-40B4-BE49-F238E27FC236}">
                <a16:creationId xmlns:a16="http://schemas.microsoft.com/office/drawing/2014/main" id="{99D1A81E-3236-4248-A2C6-4BC9932A74F4}"/>
              </a:ext>
            </a:extLst>
          </p:cNvPr>
          <p:cNvSpPr>
            <a:spLocks noChangeShapeType="1"/>
          </p:cNvSpPr>
          <p:nvPr/>
        </p:nvSpPr>
        <p:spPr bwMode="auto">
          <a:xfrm flipH="1">
            <a:off x="5292725" y="5229225"/>
            <a:ext cx="1008063" cy="6477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1" name="Line 61">
            <a:extLst>
              <a:ext uri="{FF2B5EF4-FFF2-40B4-BE49-F238E27FC236}">
                <a16:creationId xmlns:a16="http://schemas.microsoft.com/office/drawing/2014/main" id="{7C8A6BC7-E6FE-4014-B5CA-54A84FF5C7E0}"/>
              </a:ext>
            </a:extLst>
          </p:cNvPr>
          <p:cNvSpPr>
            <a:spLocks noChangeShapeType="1"/>
          </p:cNvSpPr>
          <p:nvPr/>
        </p:nvSpPr>
        <p:spPr bwMode="auto">
          <a:xfrm flipH="1">
            <a:off x="5724525" y="5229225"/>
            <a:ext cx="935038" cy="6477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2" name="Line 62">
            <a:extLst>
              <a:ext uri="{FF2B5EF4-FFF2-40B4-BE49-F238E27FC236}">
                <a16:creationId xmlns:a16="http://schemas.microsoft.com/office/drawing/2014/main" id="{ACE5A786-4BA0-4DC2-8B59-13F6F3FF61FF}"/>
              </a:ext>
            </a:extLst>
          </p:cNvPr>
          <p:cNvSpPr>
            <a:spLocks noChangeShapeType="1"/>
          </p:cNvSpPr>
          <p:nvPr/>
        </p:nvSpPr>
        <p:spPr bwMode="auto">
          <a:xfrm flipH="1">
            <a:off x="6227763" y="5373688"/>
            <a:ext cx="720725" cy="503237"/>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3" name="Line 63">
            <a:extLst>
              <a:ext uri="{FF2B5EF4-FFF2-40B4-BE49-F238E27FC236}">
                <a16:creationId xmlns:a16="http://schemas.microsoft.com/office/drawing/2014/main" id="{C0939B41-FCC5-472F-98CA-F2F8D3493015}"/>
              </a:ext>
            </a:extLst>
          </p:cNvPr>
          <p:cNvSpPr>
            <a:spLocks noChangeShapeType="1"/>
          </p:cNvSpPr>
          <p:nvPr/>
        </p:nvSpPr>
        <p:spPr bwMode="auto">
          <a:xfrm flipH="1">
            <a:off x="6659563" y="5661025"/>
            <a:ext cx="288925" cy="2159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4" name="AutoShape 64">
            <a:extLst>
              <a:ext uri="{FF2B5EF4-FFF2-40B4-BE49-F238E27FC236}">
                <a16:creationId xmlns:a16="http://schemas.microsoft.com/office/drawing/2014/main" id="{B1B35EB0-0288-4BF7-8BA1-E9A3B635F1D8}"/>
              </a:ext>
            </a:extLst>
          </p:cNvPr>
          <p:cNvSpPr>
            <a:spLocks noChangeArrowheads="1"/>
          </p:cNvSpPr>
          <p:nvPr/>
        </p:nvSpPr>
        <p:spPr bwMode="auto">
          <a:xfrm rot="-1463985">
            <a:off x="6124575" y="1381125"/>
            <a:ext cx="2481263" cy="719138"/>
          </a:xfrm>
          <a:prstGeom prst="leftArrow">
            <a:avLst>
              <a:gd name="adj1" fmla="val 50000"/>
              <a:gd name="adj2" fmla="val 86258"/>
            </a:avLst>
          </a:prstGeom>
          <a:solidFill>
            <a:srgbClr val="FC92D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5" name="Text Box 65">
            <a:extLst>
              <a:ext uri="{FF2B5EF4-FFF2-40B4-BE49-F238E27FC236}">
                <a16:creationId xmlns:a16="http://schemas.microsoft.com/office/drawing/2014/main" id="{3F74C6F8-20B1-4E87-8944-78739A1918EC}"/>
              </a:ext>
            </a:extLst>
          </p:cNvPr>
          <p:cNvSpPr txBox="1">
            <a:spLocks noChangeArrowheads="1"/>
          </p:cNvSpPr>
          <p:nvPr/>
        </p:nvSpPr>
        <p:spPr bwMode="auto">
          <a:xfrm rot="-1329981">
            <a:off x="6588125" y="1477963"/>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Fosszilis energia</a:t>
            </a:r>
          </a:p>
        </p:txBody>
      </p:sp>
      <p:sp>
        <p:nvSpPr>
          <p:cNvPr id="30786" name="Line 66">
            <a:extLst>
              <a:ext uri="{FF2B5EF4-FFF2-40B4-BE49-F238E27FC236}">
                <a16:creationId xmlns:a16="http://schemas.microsoft.com/office/drawing/2014/main" id="{5702D8BB-2340-4E9B-B115-77384A190ED0}"/>
              </a:ext>
            </a:extLst>
          </p:cNvPr>
          <p:cNvSpPr>
            <a:spLocks noChangeShapeType="1"/>
          </p:cNvSpPr>
          <p:nvPr/>
        </p:nvSpPr>
        <p:spPr bwMode="auto">
          <a:xfrm>
            <a:off x="684213" y="6524625"/>
            <a:ext cx="7775575" cy="730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7" name="AutoShape 67">
            <a:extLst>
              <a:ext uri="{FF2B5EF4-FFF2-40B4-BE49-F238E27FC236}">
                <a16:creationId xmlns:a16="http://schemas.microsoft.com/office/drawing/2014/main" id="{B9582528-401F-4876-B3A4-35166619B147}"/>
              </a:ext>
            </a:extLst>
          </p:cNvPr>
          <p:cNvSpPr>
            <a:spLocks noChangeArrowheads="1"/>
          </p:cNvSpPr>
          <p:nvPr/>
        </p:nvSpPr>
        <p:spPr bwMode="auto">
          <a:xfrm>
            <a:off x="5651500" y="1628775"/>
            <a:ext cx="433388" cy="863600"/>
          </a:xfrm>
          <a:prstGeom prst="upArrow">
            <a:avLst>
              <a:gd name="adj1" fmla="val 50000"/>
              <a:gd name="adj2" fmla="val 49817"/>
            </a:avLst>
          </a:prstGeom>
          <a:solidFill>
            <a:srgbClr val="FC92D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8" name="Oval 68">
            <a:extLst>
              <a:ext uri="{FF2B5EF4-FFF2-40B4-BE49-F238E27FC236}">
                <a16:creationId xmlns:a16="http://schemas.microsoft.com/office/drawing/2014/main" id="{63284CED-4718-49B4-9A50-625AEEBD622E}"/>
              </a:ext>
            </a:extLst>
          </p:cNvPr>
          <p:cNvSpPr>
            <a:spLocks noChangeArrowheads="1"/>
          </p:cNvSpPr>
          <p:nvPr/>
        </p:nvSpPr>
        <p:spPr bwMode="auto">
          <a:xfrm>
            <a:off x="4716463" y="549275"/>
            <a:ext cx="1368425" cy="1223963"/>
          </a:xfrm>
          <a:prstGeom prst="ellipse">
            <a:avLst/>
          </a:prstGeom>
          <a:solidFill>
            <a:schemeClr val="bg1">
              <a:alpha val="0"/>
            </a:schemeClr>
          </a:solidFill>
          <a:ln w="38100">
            <a:solidFill>
              <a:srgbClr val="FC92D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89" name="Text Box 69">
            <a:extLst>
              <a:ext uri="{FF2B5EF4-FFF2-40B4-BE49-F238E27FC236}">
                <a16:creationId xmlns:a16="http://schemas.microsoft.com/office/drawing/2014/main" id="{A42031C7-3C0A-440B-AD27-155327D2129D}"/>
              </a:ext>
            </a:extLst>
          </p:cNvPr>
          <p:cNvSpPr txBox="1">
            <a:spLocks noChangeArrowheads="1"/>
          </p:cNvSpPr>
          <p:nvPr/>
        </p:nvSpPr>
        <p:spPr bwMode="auto">
          <a:xfrm>
            <a:off x="6877050" y="4437063"/>
            <a:ext cx="25193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EF079C"/>
                </a:solidFill>
                <a:effectLst>
                  <a:outerShdw blurRad="38100" dist="38100" dir="2700000" algn="tl">
                    <a:srgbClr val="C0C0C0"/>
                  </a:outerShdw>
                </a:effectLst>
                <a:uLnTx/>
                <a:uFillTx/>
                <a:latin typeface="Arial" panose="020B0604020202020204" pitchFamily="34" charset="0"/>
                <a:ea typeface="+mn-ea"/>
                <a:cs typeface="+mn-cs"/>
              </a:rPr>
              <a:t>Klímaváltozás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EF079C"/>
                </a:solidFill>
                <a:effectLst>
                  <a:outerShdw blurRad="38100" dist="38100" dir="2700000" algn="tl">
                    <a:srgbClr val="C0C0C0"/>
                  </a:outerShdw>
                </a:effectLst>
                <a:uLnTx/>
                <a:uFillTx/>
                <a:latin typeface="Arial" panose="020B0604020202020204" pitchFamily="34" charset="0"/>
                <a:ea typeface="+mn-ea"/>
                <a:cs typeface="+mn-cs"/>
              </a:rPr>
              <a:t>Diverzitásvesztés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EF079C"/>
                </a:solidFill>
                <a:effectLst>
                  <a:outerShdw blurRad="38100" dist="38100" dir="2700000" algn="tl">
                    <a:srgbClr val="C0C0C0"/>
                  </a:outerShdw>
                </a:effectLst>
                <a:uLnTx/>
                <a:uFillTx/>
                <a:latin typeface="Arial" panose="020B0604020202020204" pitchFamily="34" charset="0"/>
                <a:ea typeface="+mn-ea"/>
                <a:cs typeface="+mn-cs"/>
              </a:rPr>
              <a:t>Kipusztulás</a:t>
            </a:r>
          </a:p>
        </p:txBody>
      </p:sp>
      <p:sp>
        <p:nvSpPr>
          <p:cNvPr id="30790" name="Line 70">
            <a:extLst>
              <a:ext uri="{FF2B5EF4-FFF2-40B4-BE49-F238E27FC236}">
                <a16:creationId xmlns:a16="http://schemas.microsoft.com/office/drawing/2014/main" id="{668907B4-D79E-4F63-BBDE-5AF2C5E28A16}"/>
              </a:ext>
            </a:extLst>
          </p:cNvPr>
          <p:cNvSpPr>
            <a:spLocks noChangeShapeType="1"/>
          </p:cNvSpPr>
          <p:nvPr/>
        </p:nvSpPr>
        <p:spPr bwMode="auto">
          <a:xfrm flipH="1">
            <a:off x="4716463" y="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1" name="Line 71">
            <a:extLst>
              <a:ext uri="{FF2B5EF4-FFF2-40B4-BE49-F238E27FC236}">
                <a16:creationId xmlns:a16="http://schemas.microsoft.com/office/drawing/2014/main" id="{61B7BA91-2E04-4E91-B224-7E3660A3D419}"/>
              </a:ext>
            </a:extLst>
          </p:cNvPr>
          <p:cNvSpPr>
            <a:spLocks noChangeShapeType="1"/>
          </p:cNvSpPr>
          <p:nvPr/>
        </p:nvSpPr>
        <p:spPr bwMode="auto">
          <a:xfrm>
            <a:off x="5003800" y="188913"/>
            <a:ext cx="1873250" cy="0"/>
          </a:xfrm>
          <a:prstGeom prst="line">
            <a:avLst/>
          </a:prstGeom>
          <a:noFill/>
          <a:ln w="3810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2" name="Text Box 72">
            <a:extLst>
              <a:ext uri="{FF2B5EF4-FFF2-40B4-BE49-F238E27FC236}">
                <a16:creationId xmlns:a16="http://schemas.microsoft.com/office/drawing/2014/main" id="{C3EC6D7E-084F-4F02-AF2B-EF506F02F916}"/>
              </a:ext>
            </a:extLst>
          </p:cNvPr>
          <p:cNvSpPr txBox="1">
            <a:spLocks noChangeArrowheads="1"/>
          </p:cNvSpPr>
          <p:nvPr/>
        </p:nvSpPr>
        <p:spPr bwMode="auto">
          <a:xfrm>
            <a:off x="5075238" y="115888"/>
            <a:ext cx="3313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F707A1"/>
                </a:solidFill>
                <a:effectLst/>
                <a:uLnTx/>
                <a:uFillTx/>
                <a:latin typeface="Arial" panose="020B0604020202020204" pitchFamily="34" charset="0"/>
                <a:ea typeface="+mn-ea"/>
                <a:cs typeface="+mn-cs"/>
              </a:rPr>
              <a:t>kisajátított (c.50%-ban)</a:t>
            </a:r>
          </a:p>
        </p:txBody>
      </p:sp>
      <p:sp>
        <p:nvSpPr>
          <p:cNvPr id="30793" name="Line 73">
            <a:extLst>
              <a:ext uri="{FF2B5EF4-FFF2-40B4-BE49-F238E27FC236}">
                <a16:creationId xmlns:a16="http://schemas.microsoft.com/office/drawing/2014/main" id="{90A62B5E-C7AC-4927-8F3C-1A715AC6A9DA}"/>
              </a:ext>
            </a:extLst>
          </p:cNvPr>
          <p:cNvSpPr>
            <a:spLocks noChangeShapeType="1"/>
          </p:cNvSpPr>
          <p:nvPr/>
        </p:nvSpPr>
        <p:spPr bwMode="auto">
          <a:xfrm>
            <a:off x="3124200" y="3810000"/>
            <a:ext cx="914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4" name="Line 74">
            <a:extLst>
              <a:ext uri="{FF2B5EF4-FFF2-40B4-BE49-F238E27FC236}">
                <a16:creationId xmlns:a16="http://schemas.microsoft.com/office/drawing/2014/main" id="{DDD3E6D8-D29F-47F4-8C13-51E5C77ED453}"/>
              </a:ext>
            </a:extLst>
          </p:cNvPr>
          <p:cNvSpPr>
            <a:spLocks noChangeShapeType="1"/>
          </p:cNvSpPr>
          <p:nvPr/>
        </p:nvSpPr>
        <p:spPr bwMode="auto">
          <a:xfrm>
            <a:off x="2819400" y="4191000"/>
            <a:ext cx="22860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5" name="Line 75">
            <a:extLst>
              <a:ext uri="{FF2B5EF4-FFF2-40B4-BE49-F238E27FC236}">
                <a16:creationId xmlns:a16="http://schemas.microsoft.com/office/drawing/2014/main" id="{8E1A6300-5168-4039-9992-89C859B8B529}"/>
              </a:ext>
            </a:extLst>
          </p:cNvPr>
          <p:cNvSpPr>
            <a:spLocks noChangeShapeType="1"/>
          </p:cNvSpPr>
          <p:nvPr/>
        </p:nvSpPr>
        <p:spPr bwMode="auto">
          <a:xfrm>
            <a:off x="4953000" y="41910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6" name="Line 76">
            <a:extLst>
              <a:ext uri="{FF2B5EF4-FFF2-40B4-BE49-F238E27FC236}">
                <a16:creationId xmlns:a16="http://schemas.microsoft.com/office/drawing/2014/main" id="{70E132C0-2929-4D77-BE26-6FCCC32EFCAB}"/>
              </a:ext>
            </a:extLst>
          </p:cNvPr>
          <p:cNvSpPr>
            <a:spLocks noChangeShapeType="1"/>
          </p:cNvSpPr>
          <p:nvPr/>
        </p:nvSpPr>
        <p:spPr bwMode="auto">
          <a:xfrm>
            <a:off x="5943600" y="3810000"/>
            <a:ext cx="762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7" name="Line 77">
            <a:extLst>
              <a:ext uri="{FF2B5EF4-FFF2-40B4-BE49-F238E27FC236}">
                <a16:creationId xmlns:a16="http://schemas.microsoft.com/office/drawing/2014/main" id="{07D9F27A-F978-4C74-9D9F-CEE020578D51}"/>
              </a:ext>
            </a:extLst>
          </p:cNvPr>
          <p:cNvSpPr>
            <a:spLocks noChangeShapeType="1"/>
          </p:cNvSpPr>
          <p:nvPr/>
        </p:nvSpPr>
        <p:spPr bwMode="auto">
          <a:xfrm flipH="1">
            <a:off x="6705600" y="4191000"/>
            <a:ext cx="1524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98" name="Line 78">
            <a:extLst>
              <a:ext uri="{FF2B5EF4-FFF2-40B4-BE49-F238E27FC236}">
                <a16:creationId xmlns:a16="http://schemas.microsoft.com/office/drawing/2014/main" id="{162EF1E6-1E44-4FF9-AD3F-1CB1C942D35F}"/>
              </a:ext>
            </a:extLst>
          </p:cNvPr>
          <p:cNvSpPr>
            <a:spLocks noChangeShapeType="1"/>
          </p:cNvSpPr>
          <p:nvPr/>
        </p:nvSpPr>
        <p:spPr bwMode="auto">
          <a:xfrm flipH="1">
            <a:off x="4067175" y="2924175"/>
            <a:ext cx="1368425" cy="11525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8527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D7CCE63-1704-4AD9-8C9F-8C1EFB7596A1}"/>
              </a:ext>
            </a:extLst>
          </p:cNvPr>
          <p:cNvPicPr>
            <a:picLocks noChangeAspect="1"/>
          </p:cNvPicPr>
          <p:nvPr/>
        </p:nvPicPr>
        <p:blipFill>
          <a:blip r:embed="rId2"/>
          <a:stretch>
            <a:fillRect/>
          </a:stretch>
        </p:blipFill>
        <p:spPr>
          <a:xfrm>
            <a:off x="959668" y="704289"/>
            <a:ext cx="7158274" cy="5368705"/>
          </a:xfrm>
          <a:prstGeom prst="rect">
            <a:avLst/>
          </a:prstGeom>
        </p:spPr>
      </p:pic>
      <p:sp>
        <p:nvSpPr>
          <p:cNvPr id="3" name="Szövegdoboz 2">
            <a:extLst>
              <a:ext uri="{FF2B5EF4-FFF2-40B4-BE49-F238E27FC236}">
                <a16:creationId xmlns:a16="http://schemas.microsoft.com/office/drawing/2014/main" id="{D74DC26A-0932-4526-8635-1943FECE597D}"/>
              </a:ext>
            </a:extLst>
          </p:cNvPr>
          <p:cNvSpPr txBox="1"/>
          <p:nvPr/>
        </p:nvSpPr>
        <p:spPr>
          <a:xfrm>
            <a:off x="380246" y="181069"/>
            <a:ext cx="38296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Kezdjük a gyökereknél</a:t>
            </a:r>
          </a:p>
        </p:txBody>
      </p:sp>
    </p:spTree>
    <p:extLst>
      <p:ext uri="{BB962C8B-B14F-4D97-AF65-F5344CB8AC3E}">
        <p14:creationId xmlns:p14="http://schemas.microsoft.com/office/powerpoint/2010/main" val="968999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0E1FEDF-38E9-4C9E-9E2D-338F70F4DFFC}"/>
              </a:ext>
            </a:extLst>
          </p:cNvPr>
          <p:cNvPicPr>
            <a:picLocks noChangeAspect="1"/>
          </p:cNvPicPr>
          <p:nvPr/>
        </p:nvPicPr>
        <p:blipFill>
          <a:blip r:embed="rId2"/>
          <a:stretch>
            <a:fillRect/>
          </a:stretch>
        </p:blipFill>
        <p:spPr>
          <a:xfrm>
            <a:off x="1026061" y="769545"/>
            <a:ext cx="6696545" cy="5022409"/>
          </a:xfrm>
          <a:prstGeom prst="rect">
            <a:avLst/>
          </a:prstGeom>
        </p:spPr>
      </p:pic>
    </p:spTree>
    <p:extLst>
      <p:ext uri="{BB962C8B-B14F-4D97-AF65-F5344CB8AC3E}">
        <p14:creationId xmlns:p14="http://schemas.microsoft.com/office/powerpoint/2010/main" val="3766394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D29AFF73-E186-417C-BA43-8FDFD09C4366}"/>
              </a:ext>
            </a:extLst>
          </p:cNvPr>
          <p:cNvSpPr txBox="1">
            <a:spLocks noChangeArrowheads="1"/>
          </p:cNvSpPr>
          <p:nvPr/>
        </p:nvSpPr>
        <p:spPr bwMode="auto">
          <a:xfrm>
            <a:off x="319088" y="1276350"/>
            <a:ext cx="8824912"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Genetikai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alkalmazkodóképes faj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sokaságában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Faj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rugalmas </a:t>
            </a:r>
            <a:r>
              <a:rPr kumimoji="0" lang="hu-HU" altLang="hu-HU"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táplálékhálozat</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társulás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sokféleségében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Társulás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fenntartható táj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változatosságában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Táj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vegetációs öv (</a:t>
            </a:r>
            <a:r>
              <a:rPr kumimoji="0" lang="hu-HU" altLang="hu-HU"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biom</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plaszticitása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összességében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err="1">
                <a:ln>
                  <a:noFill/>
                </a:ln>
                <a:solidFill>
                  <a:srgbClr val="006600"/>
                </a:solidFill>
                <a:effectLst/>
                <a:uLnTx/>
                <a:uFillTx/>
                <a:latin typeface="Arial" panose="020B0604020202020204" pitchFamily="34" charset="0"/>
                <a:ea typeface="+mn-ea"/>
                <a:cs typeface="+mn-cs"/>
              </a:rPr>
              <a:t>Biom</a:t>
            </a: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fenntartható</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bioszféra</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1" u="none" strike="noStrike" kern="1200" cap="none" spc="0" normalizeH="0" baseline="0" noProof="0" dirty="0">
                <a:ln>
                  <a:noFill/>
                </a:ln>
                <a:solidFill>
                  <a:srgbClr val="FF3300"/>
                </a:solidFill>
                <a:effectLst/>
                <a:uLnTx/>
                <a:uFillTx/>
                <a:latin typeface="Arial" panose="020B0604020202020204" pitchFamily="34" charset="0"/>
                <a:ea typeface="+mn-ea"/>
                <a:cs typeface="+mn-cs"/>
              </a:rPr>
              <a:t>                                        jó ökoszisztéma  „szolgáltatások”</a:t>
            </a:r>
          </a:p>
        </p:txBody>
      </p:sp>
      <p:sp>
        <p:nvSpPr>
          <p:cNvPr id="23555" name="Text Box 3">
            <a:extLst>
              <a:ext uri="{FF2B5EF4-FFF2-40B4-BE49-F238E27FC236}">
                <a16:creationId xmlns:a16="http://schemas.microsoft.com/office/drawing/2014/main" id="{5445DB7D-899E-42D4-A009-CCC9FEBE57DE}"/>
              </a:ext>
            </a:extLst>
          </p:cNvPr>
          <p:cNvSpPr txBox="1">
            <a:spLocks noChangeArrowheads="1"/>
          </p:cNvSpPr>
          <p:nvPr/>
        </p:nvSpPr>
        <p:spPr bwMode="auto">
          <a:xfrm>
            <a:off x="276225" y="-14288"/>
            <a:ext cx="8867775" cy="112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333399"/>
                </a:solidFill>
                <a:effectLst/>
                <a:uLnTx/>
                <a:uFillTx/>
                <a:latin typeface="Arial" panose="020B0604020202020204" pitchFamily="34" charset="0"/>
                <a:ea typeface="+mn-ea"/>
                <a:cs typeface="+mn-cs"/>
              </a:rPr>
              <a:t>Szerveződési szint              hatás</a:t>
            </a:r>
            <a:r>
              <a:rPr kumimoji="0" lang="hu-HU" altLang="hu-HU"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808080"/>
                </a:solidFill>
                <a:effectLst/>
                <a:uLnTx/>
                <a:uFillTx/>
                <a:latin typeface="Arial" panose="020B0604020202020204" pitchFamily="34" charset="0"/>
                <a:ea typeface="+mn-ea"/>
                <a:cs typeface="+mn-cs"/>
              </a:rPr>
              <a:t>                                                 </a:t>
            </a:r>
          </a:p>
        </p:txBody>
      </p:sp>
      <p:sp>
        <p:nvSpPr>
          <p:cNvPr id="23556" name="Text Box 4">
            <a:extLst>
              <a:ext uri="{FF2B5EF4-FFF2-40B4-BE49-F238E27FC236}">
                <a16:creationId xmlns:a16="http://schemas.microsoft.com/office/drawing/2014/main" id="{7DF4BC1D-6264-4377-818C-4358AD8F1FEA}"/>
              </a:ext>
            </a:extLst>
          </p:cNvPr>
          <p:cNvSpPr txBox="1">
            <a:spLocks noChangeArrowheads="1"/>
          </p:cNvSpPr>
          <p:nvPr/>
        </p:nvSpPr>
        <p:spPr bwMode="auto">
          <a:xfrm>
            <a:off x="4708525" y="341313"/>
            <a:ext cx="443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333399"/>
                </a:solidFill>
                <a:effectLst/>
                <a:uLnTx/>
                <a:uFillTx/>
                <a:latin typeface="Arial" panose="020B0604020202020204" pitchFamily="34" charset="0"/>
                <a:ea typeface="+mn-ea"/>
                <a:cs typeface="+mn-cs"/>
              </a:rPr>
              <a:t>(kellő diverzitással)</a:t>
            </a:r>
          </a:p>
        </p:txBody>
      </p:sp>
      <p:sp>
        <p:nvSpPr>
          <p:cNvPr id="23557" name="Line 5">
            <a:extLst>
              <a:ext uri="{FF2B5EF4-FFF2-40B4-BE49-F238E27FC236}">
                <a16:creationId xmlns:a16="http://schemas.microsoft.com/office/drawing/2014/main" id="{F81AF82E-3090-459F-880A-A41B75D6701E}"/>
              </a:ext>
            </a:extLst>
          </p:cNvPr>
          <p:cNvSpPr>
            <a:spLocks noChangeShapeType="1"/>
          </p:cNvSpPr>
          <p:nvPr/>
        </p:nvSpPr>
        <p:spPr bwMode="auto">
          <a:xfrm>
            <a:off x="3192463" y="1509713"/>
            <a:ext cx="1552575" cy="14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8" name="Line 6">
            <a:extLst>
              <a:ext uri="{FF2B5EF4-FFF2-40B4-BE49-F238E27FC236}">
                <a16:creationId xmlns:a16="http://schemas.microsoft.com/office/drawing/2014/main" id="{24A4EDC7-794F-4617-B02B-5566C35C624F}"/>
              </a:ext>
            </a:extLst>
          </p:cNvPr>
          <p:cNvSpPr>
            <a:spLocks noChangeShapeType="1"/>
          </p:cNvSpPr>
          <p:nvPr/>
        </p:nvSpPr>
        <p:spPr bwMode="auto">
          <a:xfrm flipH="1">
            <a:off x="2249488" y="2119313"/>
            <a:ext cx="3121025" cy="3921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9" name="Line 7">
            <a:extLst>
              <a:ext uri="{FF2B5EF4-FFF2-40B4-BE49-F238E27FC236}">
                <a16:creationId xmlns:a16="http://schemas.microsoft.com/office/drawing/2014/main" id="{081BA9AB-5959-4A87-B336-7B2C6A02D655}"/>
              </a:ext>
            </a:extLst>
          </p:cNvPr>
          <p:cNvSpPr>
            <a:spLocks noChangeShapeType="1"/>
          </p:cNvSpPr>
          <p:nvPr/>
        </p:nvSpPr>
        <p:spPr bwMode="auto">
          <a:xfrm>
            <a:off x="2263775" y="2641600"/>
            <a:ext cx="1335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0" name="Line 8">
            <a:extLst>
              <a:ext uri="{FF2B5EF4-FFF2-40B4-BE49-F238E27FC236}">
                <a16:creationId xmlns:a16="http://schemas.microsoft.com/office/drawing/2014/main" id="{A107AD60-EEAE-4DF9-99C5-A9FCE2B8519B}"/>
              </a:ext>
            </a:extLst>
          </p:cNvPr>
          <p:cNvSpPr>
            <a:spLocks noChangeShapeType="1"/>
          </p:cNvSpPr>
          <p:nvPr/>
        </p:nvSpPr>
        <p:spPr bwMode="auto">
          <a:xfrm flipH="1">
            <a:off x="2932113" y="3178175"/>
            <a:ext cx="2424112" cy="40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1" name="Line 9">
            <a:extLst>
              <a:ext uri="{FF2B5EF4-FFF2-40B4-BE49-F238E27FC236}">
                <a16:creationId xmlns:a16="http://schemas.microsoft.com/office/drawing/2014/main" id="{341465EC-489A-47C2-8701-710E56A2D08A}"/>
              </a:ext>
            </a:extLst>
          </p:cNvPr>
          <p:cNvSpPr>
            <a:spLocks noChangeShapeType="1"/>
          </p:cNvSpPr>
          <p:nvPr/>
        </p:nvSpPr>
        <p:spPr bwMode="auto">
          <a:xfrm flipV="1">
            <a:off x="3019425" y="3700463"/>
            <a:ext cx="2249488"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2" name="Line 10">
            <a:extLst>
              <a:ext uri="{FF2B5EF4-FFF2-40B4-BE49-F238E27FC236}">
                <a16:creationId xmlns:a16="http://schemas.microsoft.com/office/drawing/2014/main" id="{6D018DF4-9BF5-436D-834B-0E21839DAA01}"/>
              </a:ext>
            </a:extLst>
          </p:cNvPr>
          <p:cNvSpPr>
            <a:spLocks noChangeShapeType="1"/>
          </p:cNvSpPr>
          <p:nvPr/>
        </p:nvSpPr>
        <p:spPr bwMode="auto">
          <a:xfrm flipH="1">
            <a:off x="2278063" y="4310063"/>
            <a:ext cx="3019425"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3" name="Line 11">
            <a:extLst>
              <a:ext uri="{FF2B5EF4-FFF2-40B4-BE49-F238E27FC236}">
                <a16:creationId xmlns:a16="http://schemas.microsoft.com/office/drawing/2014/main" id="{4728875B-87E5-4647-8A80-B2B4C68A1B38}"/>
              </a:ext>
            </a:extLst>
          </p:cNvPr>
          <p:cNvSpPr>
            <a:spLocks noChangeShapeType="1"/>
          </p:cNvSpPr>
          <p:nvPr/>
        </p:nvSpPr>
        <p:spPr bwMode="auto">
          <a:xfrm flipV="1">
            <a:off x="2293938" y="4833938"/>
            <a:ext cx="1290637" cy="14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4" name="Line 12">
            <a:extLst>
              <a:ext uri="{FF2B5EF4-FFF2-40B4-BE49-F238E27FC236}">
                <a16:creationId xmlns:a16="http://schemas.microsoft.com/office/drawing/2014/main" id="{D685DA73-4ECE-455B-95A0-91D956694F4A}"/>
              </a:ext>
            </a:extLst>
          </p:cNvPr>
          <p:cNvSpPr>
            <a:spLocks noChangeShapeType="1"/>
          </p:cNvSpPr>
          <p:nvPr/>
        </p:nvSpPr>
        <p:spPr bwMode="auto">
          <a:xfrm flipH="1">
            <a:off x="2524125" y="5370513"/>
            <a:ext cx="2757488"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5" name="Line 13">
            <a:extLst>
              <a:ext uri="{FF2B5EF4-FFF2-40B4-BE49-F238E27FC236}">
                <a16:creationId xmlns:a16="http://schemas.microsoft.com/office/drawing/2014/main" id="{9922F8DC-9277-411F-A6FF-FA89C46E0ADF}"/>
              </a:ext>
            </a:extLst>
          </p:cNvPr>
          <p:cNvSpPr>
            <a:spLocks noChangeShapeType="1"/>
          </p:cNvSpPr>
          <p:nvPr/>
        </p:nvSpPr>
        <p:spPr bwMode="auto">
          <a:xfrm flipV="1">
            <a:off x="2568575" y="6034088"/>
            <a:ext cx="2019300" cy="30162"/>
          </a:xfrm>
          <a:prstGeom prst="line">
            <a:avLst/>
          </a:prstGeom>
          <a:noFill/>
          <a:ln w="28575" cap="rnd">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6" name="AutoShape 14">
            <a:extLst>
              <a:ext uri="{FF2B5EF4-FFF2-40B4-BE49-F238E27FC236}">
                <a16:creationId xmlns:a16="http://schemas.microsoft.com/office/drawing/2014/main" id="{AAAAEDAF-EDDF-460C-9051-681DE4E1E645}"/>
              </a:ext>
            </a:extLst>
          </p:cNvPr>
          <p:cNvSpPr>
            <a:spLocks noChangeArrowheads="1"/>
          </p:cNvSpPr>
          <p:nvPr/>
        </p:nvSpPr>
        <p:spPr bwMode="auto">
          <a:xfrm>
            <a:off x="6384925" y="1684338"/>
            <a:ext cx="88900" cy="288925"/>
          </a:xfrm>
          <a:prstGeom prst="downArrow">
            <a:avLst>
              <a:gd name="adj1" fmla="val 50000"/>
              <a:gd name="adj2"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7" name="AutoShape 15">
            <a:extLst>
              <a:ext uri="{FF2B5EF4-FFF2-40B4-BE49-F238E27FC236}">
                <a16:creationId xmlns:a16="http://schemas.microsoft.com/office/drawing/2014/main" id="{50D6E5B2-E429-4296-9E00-00B12EBA156D}"/>
              </a:ext>
            </a:extLst>
          </p:cNvPr>
          <p:cNvSpPr>
            <a:spLocks noChangeArrowheads="1"/>
          </p:cNvSpPr>
          <p:nvPr/>
        </p:nvSpPr>
        <p:spPr bwMode="auto">
          <a:xfrm>
            <a:off x="6415088" y="2801938"/>
            <a:ext cx="88900" cy="231775"/>
          </a:xfrm>
          <a:prstGeom prst="downArrow">
            <a:avLst>
              <a:gd name="adj1" fmla="val 50000"/>
              <a:gd name="adj2" fmla="val 651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8" name="AutoShape 16">
            <a:extLst>
              <a:ext uri="{FF2B5EF4-FFF2-40B4-BE49-F238E27FC236}">
                <a16:creationId xmlns:a16="http://schemas.microsoft.com/office/drawing/2014/main" id="{D44981E9-89A2-4966-BC47-E9D4A034319D}"/>
              </a:ext>
            </a:extLst>
          </p:cNvPr>
          <p:cNvSpPr>
            <a:spLocks noChangeArrowheads="1"/>
          </p:cNvSpPr>
          <p:nvPr/>
        </p:nvSpPr>
        <p:spPr bwMode="auto">
          <a:xfrm>
            <a:off x="6459538" y="3860800"/>
            <a:ext cx="88900" cy="290513"/>
          </a:xfrm>
          <a:prstGeom prst="downArrow">
            <a:avLst>
              <a:gd name="adj1" fmla="val 50000"/>
              <a:gd name="adj2" fmla="val 816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9" name="AutoShape 17">
            <a:extLst>
              <a:ext uri="{FF2B5EF4-FFF2-40B4-BE49-F238E27FC236}">
                <a16:creationId xmlns:a16="http://schemas.microsoft.com/office/drawing/2014/main" id="{652A37A4-083E-4DBB-9F59-C8541D4F15F0}"/>
              </a:ext>
            </a:extLst>
          </p:cNvPr>
          <p:cNvSpPr>
            <a:spLocks noChangeArrowheads="1"/>
          </p:cNvSpPr>
          <p:nvPr/>
        </p:nvSpPr>
        <p:spPr bwMode="auto">
          <a:xfrm>
            <a:off x="6489700" y="4964113"/>
            <a:ext cx="88900" cy="276225"/>
          </a:xfrm>
          <a:prstGeom prst="downArrow">
            <a:avLst>
              <a:gd name="adj1" fmla="val 50000"/>
              <a:gd name="adj2" fmla="val 776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70" name="Line 18">
            <a:extLst>
              <a:ext uri="{FF2B5EF4-FFF2-40B4-BE49-F238E27FC236}">
                <a16:creationId xmlns:a16="http://schemas.microsoft.com/office/drawing/2014/main" id="{6C0141FB-159C-4650-A3DC-2E65E56E9A5D}"/>
              </a:ext>
            </a:extLst>
          </p:cNvPr>
          <p:cNvSpPr>
            <a:spLocks noChangeShapeType="1"/>
          </p:cNvSpPr>
          <p:nvPr/>
        </p:nvSpPr>
        <p:spPr bwMode="auto">
          <a:xfrm>
            <a:off x="0" y="827088"/>
            <a:ext cx="9144000"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71" name="Line 19">
            <a:extLst>
              <a:ext uri="{FF2B5EF4-FFF2-40B4-BE49-F238E27FC236}">
                <a16:creationId xmlns:a16="http://schemas.microsoft.com/office/drawing/2014/main" id="{440E68FF-A2E7-4C7E-8896-234672420752}"/>
              </a:ext>
            </a:extLst>
          </p:cNvPr>
          <p:cNvSpPr>
            <a:spLocks noChangeShapeType="1"/>
          </p:cNvSpPr>
          <p:nvPr/>
        </p:nvSpPr>
        <p:spPr bwMode="auto">
          <a:xfrm flipV="1">
            <a:off x="0" y="898525"/>
            <a:ext cx="9144000" cy="158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72" name="Text Box 20">
            <a:extLst>
              <a:ext uri="{FF2B5EF4-FFF2-40B4-BE49-F238E27FC236}">
                <a16:creationId xmlns:a16="http://schemas.microsoft.com/office/drawing/2014/main" id="{85A823ED-C822-4CCF-BDDA-30C9ED02167C}"/>
              </a:ext>
            </a:extLst>
          </p:cNvPr>
          <p:cNvSpPr txBox="1">
            <a:spLocks noChangeArrowheads="1"/>
          </p:cNvSpPr>
          <p:nvPr/>
        </p:nvSpPr>
        <p:spPr bwMode="auto">
          <a:xfrm rot="5400000">
            <a:off x="7175500" y="3440113"/>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R E Z I L I E N C I A</a:t>
            </a:r>
          </a:p>
        </p:txBody>
      </p:sp>
    </p:spTree>
    <p:extLst>
      <p:ext uri="{BB962C8B-B14F-4D97-AF65-F5344CB8AC3E}">
        <p14:creationId xmlns:p14="http://schemas.microsoft.com/office/powerpoint/2010/main" val="9866346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541F0C22-5B6E-4BD9-B8DF-2E9110319EE2}"/>
              </a:ext>
            </a:extLst>
          </p:cNvPr>
          <p:cNvSpPr txBox="1">
            <a:spLocks noChangeArrowheads="1"/>
          </p:cNvSpPr>
          <p:nvPr/>
        </p:nvSpPr>
        <p:spPr bwMode="auto">
          <a:xfrm>
            <a:off x="1258432" y="188913"/>
            <a:ext cx="7561718"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Őkológiai</a:t>
            </a:r>
            <a:r>
              <a:rPr kumimoji="0" lang="hu-HU" altLang="hu-HU"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rendszerek főbb „</a:t>
            </a:r>
            <a:r>
              <a:rPr kumimoji="0" lang="hu-HU" altLang="hu-H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szolgáltatásai</a:t>
            </a:r>
            <a:r>
              <a:rPr kumimoji="0" lang="hu-HU" altLang="hu-HU"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 </a:t>
            </a:r>
            <a:r>
              <a:rPr kumimoji="0" lang="hu-HU" altLang="hu-HU" sz="1800" b="1"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köszönhetünk</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az ökológiai rendszerek működésének)</a:t>
            </a:r>
          </a:p>
        </p:txBody>
      </p:sp>
      <p:sp>
        <p:nvSpPr>
          <p:cNvPr id="24579" name="Text Box 3">
            <a:extLst>
              <a:ext uri="{FF2B5EF4-FFF2-40B4-BE49-F238E27FC236}">
                <a16:creationId xmlns:a16="http://schemas.microsoft.com/office/drawing/2014/main" id="{D6A60FDD-4270-4D62-BFAA-70466127F2B3}"/>
              </a:ext>
            </a:extLst>
          </p:cNvPr>
          <p:cNvSpPr txBox="1">
            <a:spLocks noChangeArrowheads="1"/>
          </p:cNvSpPr>
          <p:nvPr/>
        </p:nvSpPr>
        <p:spPr bwMode="auto">
          <a:xfrm>
            <a:off x="755650" y="2852738"/>
            <a:ext cx="2520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Segítik</a:t>
            </a:r>
          </a:p>
        </p:txBody>
      </p:sp>
      <p:sp>
        <p:nvSpPr>
          <p:cNvPr id="24580" name="Text Box 4">
            <a:extLst>
              <a:ext uri="{FF2B5EF4-FFF2-40B4-BE49-F238E27FC236}">
                <a16:creationId xmlns:a16="http://schemas.microsoft.com/office/drawing/2014/main" id="{5803BE06-0B9C-4FCC-9A41-C14E1A75B364}"/>
              </a:ext>
            </a:extLst>
          </p:cNvPr>
          <p:cNvSpPr txBox="1">
            <a:spLocks noChangeArrowheads="1"/>
          </p:cNvSpPr>
          <p:nvPr/>
        </p:nvSpPr>
        <p:spPr bwMode="auto">
          <a:xfrm>
            <a:off x="1189038" y="3500438"/>
            <a:ext cx="28067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Az anyagciklusokat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talajképződést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Az elsődleges termelést</a:t>
            </a:r>
          </a:p>
        </p:txBody>
      </p:sp>
      <p:sp>
        <p:nvSpPr>
          <p:cNvPr id="24581" name="Text Box 5">
            <a:extLst>
              <a:ext uri="{FF2B5EF4-FFF2-40B4-BE49-F238E27FC236}">
                <a16:creationId xmlns:a16="http://schemas.microsoft.com/office/drawing/2014/main" id="{0FB85696-A2F7-4803-93E9-4F4AD8CEFD51}"/>
              </a:ext>
            </a:extLst>
          </p:cNvPr>
          <p:cNvSpPr txBox="1">
            <a:spLocks noChangeArrowheads="1"/>
          </p:cNvSpPr>
          <p:nvPr/>
        </p:nvSpPr>
        <p:spPr bwMode="auto">
          <a:xfrm>
            <a:off x="4140200" y="1628775"/>
            <a:ext cx="4895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Adják</a:t>
            </a:r>
          </a:p>
        </p:txBody>
      </p:sp>
      <p:sp>
        <p:nvSpPr>
          <p:cNvPr id="24582" name="Text Box 6">
            <a:extLst>
              <a:ext uri="{FF2B5EF4-FFF2-40B4-BE49-F238E27FC236}">
                <a16:creationId xmlns:a16="http://schemas.microsoft.com/office/drawing/2014/main" id="{5647D565-03A3-4682-A705-614331158AED}"/>
              </a:ext>
            </a:extLst>
          </p:cNvPr>
          <p:cNvSpPr txBox="1">
            <a:spLocks noChangeArrowheads="1"/>
          </p:cNvSpPr>
          <p:nvPr/>
        </p:nvSpPr>
        <p:spPr bwMode="auto">
          <a:xfrm>
            <a:off x="5435600" y="1268413"/>
            <a:ext cx="1800225"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Élelem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Édesvíz</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Fa, rost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tüzelő</a:t>
            </a:r>
          </a:p>
        </p:txBody>
      </p:sp>
      <p:sp>
        <p:nvSpPr>
          <p:cNvPr id="24583" name="Text Box 7">
            <a:extLst>
              <a:ext uri="{FF2B5EF4-FFF2-40B4-BE49-F238E27FC236}">
                <a16:creationId xmlns:a16="http://schemas.microsoft.com/office/drawing/2014/main" id="{67EF4303-C003-4109-B0B2-0E9C792AFF86}"/>
              </a:ext>
            </a:extLst>
          </p:cNvPr>
          <p:cNvSpPr txBox="1">
            <a:spLocks noChangeArrowheads="1"/>
          </p:cNvSpPr>
          <p:nvPr/>
        </p:nvSpPr>
        <p:spPr bwMode="auto">
          <a:xfrm>
            <a:off x="4067175" y="3557588"/>
            <a:ext cx="2736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Szabályozzák</a:t>
            </a:r>
          </a:p>
        </p:txBody>
      </p:sp>
      <p:sp>
        <p:nvSpPr>
          <p:cNvPr id="24584" name="Text Box 8">
            <a:extLst>
              <a:ext uri="{FF2B5EF4-FFF2-40B4-BE49-F238E27FC236}">
                <a16:creationId xmlns:a16="http://schemas.microsoft.com/office/drawing/2014/main" id="{AC084DC6-36C4-44A4-BBCE-EBFFCC997EB2}"/>
              </a:ext>
            </a:extLst>
          </p:cNvPr>
          <p:cNvSpPr txBox="1">
            <a:spLocks noChangeArrowheads="1"/>
          </p:cNvSpPr>
          <p:nvPr/>
        </p:nvSpPr>
        <p:spPr bwMode="auto">
          <a:xfrm>
            <a:off x="6443663" y="3244850"/>
            <a:ext cx="2700337"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Klíma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Vízszint, árvíz</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Kártevők</a:t>
            </a:r>
          </a:p>
        </p:txBody>
      </p:sp>
      <p:sp>
        <p:nvSpPr>
          <p:cNvPr id="24585" name="Text Box 9">
            <a:extLst>
              <a:ext uri="{FF2B5EF4-FFF2-40B4-BE49-F238E27FC236}">
                <a16:creationId xmlns:a16="http://schemas.microsoft.com/office/drawing/2014/main" id="{8AE57DE2-4ECE-49BB-88F3-3E0802719D32}"/>
              </a:ext>
            </a:extLst>
          </p:cNvPr>
          <p:cNvSpPr txBox="1">
            <a:spLocks noChangeArrowheads="1"/>
          </p:cNvSpPr>
          <p:nvPr/>
        </p:nvSpPr>
        <p:spPr bwMode="auto">
          <a:xfrm>
            <a:off x="4067175" y="5070475"/>
            <a:ext cx="2305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Kultúra</a:t>
            </a:r>
          </a:p>
        </p:txBody>
      </p:sp>
      <p:sp>
        <p:nvSpPr>
          <p:cNvPr id="24586" name="Text Box 10">
            <a:extLst>
              <a:ext uri="{FF2B5EF4-FFF2-40B4-BE49-F238E27FC236}">
                <a16:creationId xmlns:a16="http://schemas.microsoft.com/office/drawing/2014/main" id="{E0ACB248-8533-4307-BA9C-90A2C86C35DF}"/>
              </a:ext>
            </a:extLst>
          </p:cNvPr>
          <p:cNvSpPr txBox="1">
            <a:spLocks noChangeArrowheads="1"/>
          </p:cNvSpPr>
          <p:nvPr/>
        </p:nvSpPr>
        <p:spPr bwMode="auto">
          <a:xfrm>
            <a:off x="5580063" y="4829175"/>
            <a:ext cx="29527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Élmény (lelki, esztétikai)</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Tudomány, nevelés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Üdülés, pihenés</a:t>
            </a:r>
          </a:p>
        </p:txBody>
      </p:sp>
      <p:sp>
        <p:nvSpPr>
          <p:cNvPr id="24587" name="Rectangle 11">
            <a:extLst>
              <a:ext uri="{FF2B5EF4-FFF2-40B4-BE49-F238E27FC236}">
                <a16:creationId xmlns:a16="http://schemas.microsoft.com/office/drawing/2014/main" id="{A811CFE8-6A0A-4A6E-964C-5B7C80261164}"/>
              </a:ext>
            </a:extLst>
          </p:cNvPr>
          <p:cNvSpPr>
            <a:spLocks noChangeArrowheads="1"/>
          </p:cNvSpPr>
          <p:nvPr/>
        </p:nvSpPr>
        <p:spPr bwMode="auto">
          <a:xfrm>
            <a:off x="539750" y="1196975"/>
            <a:ext cx="3240088" cy="5040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8" name="Rectangle 12">
            <a:extLst>
              <a:ext uri="{FF2B5EF4-FFF2-40B4-BE49-F238E27FC236}">
                <a16:creationId xmlns:a16="http://schemas.microsoft.com/office/drawing/2014/main" id="{8CF574FD-0E27-42F0-8925-4ACF78DD392C}"/>
              </a:ext>
            </a:extLst>
          </p:cNvPr>
          <p:cNvSpPr>
            <a:spLocks noChangeArrowheads="1"/>
          </p:cNvSpPr>
          <p:nvPr/>
        </p:nvSpPr>
        <p:spPr bwMode="auto">
          <a:xfrm>
            <a:off x="3995738" y="1196975"/>
            <a:ext cx="4105275" cy="172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9" name="Rectangle 13">
            <a:extLst>
              <a:ext uri="{FF2B5EF4-FFF2-40B4-BE49-F238E27FC236}">
                <a16:creationId xmlns:a16="http://schemas.microsoft.com/office/drawing/2014/main" id="{47004F38-311D-4605-9B01-9FAFF97F841D}"/>
              </a:ext>
            </a:extLst>
          </p:cNvPr>
          <p:cNvSpPr>
            <a:spLocks noChangeArrowheads="1"/>
          </p:cNvSpPr>
          <p:nvPr/>
        </p:nvSpPr>
        <p:spPr bwMode="auto">
          <a:xfrm>
            <a:off x="3995738" y="3068638"/>
            <a:ext cx="4105275" cy="158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0" name="Rectangle 14">
            <a:extLst>
              <a:ext uri="{FF2B5EF4-FFF2-40B4-BE49-F238E27FC236}">
                <a16:creationId xmlns:a16="http://schemas.microsoft.com/office/drawing/2014/main" id="{629D6B44-E0EE-482D-B781-A437F3CFEE4F}"/>
              </a:ext>
            </a:extLst>
          </p:cNvPr>
          <p:cNvSpPr>
            <a:spLocks noChangeArrowheads="1"/>
          </p:cNvSpPr>
          <p:nvPr/>
        </p:nvSpPr>
        <p:spPr bwMode="auto">
          <a:xfrm>
            <a:off x="3995738" y="4797425"/>
            <a:ext cx="4105275" cy="14398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1" name="AutoShape 15">
            <a:extLst>
              <a:ext uri="{FF2B5EF4-FFF2-40B4-BE49-F238E27FC236}">
                <a16:creationId xmlns:a16="http://schemas.microsoft.com/office/drawing/2014/main" id="{022AAC04-4B71-4671-A16E-6F6505E17645}"/>
              </a:ext>
            </a:extLst>
          </p:cNvPr>
          <p:cNvSpPr>
            <a:spLocks noChangeArrowheads="1"/>
          </p:cNvSpPr>
          <p:nvPr/>
        </p:nvSpPr>
        <p:spPr bwMode="auto">
          <a:xfrm>
            <a:off x="3348038" y="1844675"/>
            <a:ext cx="719137" cy="360363"/>
          </a:xfrm>
          <a:prstGeom prst="rightArrow">
            <a:avLst>
              <a:gd name="adj1" fmla="val 50000"/>
              <a:gd name="adj2" fmla="val 49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2" name="AutoShape 16">
            <a:extLst>
              <a:ext uri="{FF2B5EF4-FFF2-40B4-BE49-F238E27FC236}">
                <a16:creationId xmlns:a16="http://schemas.microsoft.com/office/drawing/2014/main" id="{D11AC012-657E-432F-8D21-9018534A7CF8}"/>
              </a:ext>
            </a:extLst>
          </p:cNvPr>
          <p:cNvSpPr>
            <a:spLocks noChangeArrowheads="1"/>
          </p:cNvSpPr>
          <p:nvPr/>
        </p:nvSpPr>
        <p:spPr bwMode="auto">
          <a:xfrm>
            <a:off x="3419475" y="3573463"/>
            <a:ext cx="719138" cy="360362"/>
          </a:xfrm>
          <a:prstGeom prst="rightArrow">
            <a:avLst>
              <a:gd name="adj1" fmla="val 50000"/>
              <a:gd name="adj2" fmla="val 49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3" name="AutoShape 17">
            <a:extLst>
              <a:ext uri="{FF2B5EF4-FFF2-40B4-BE49-F238E27FC236}">
                <a16:creationId xmlns:a16="http://schemas.microsoft.com/office/drawing/2014/main" id="{F0E6C936-9F8D-46F5-BC6F-DAE4CE4E8B42}"/>
              </a:ext>
            </a:extLst>
          </p:cNvPr>
          <p:cNvSpPr>
            <a:spLocks noChangeArrowheads="1"/>
          </p:cNvSpPr>
          <p:nvPr/>
        </p:nvSpPr>
        <p:spPr bwMode="auto">
          <a:xfrm>
            <a:off x="3348038" y="5013325"/>
            <a:ext cx="719137" cy="360363"/>
          </a:xfrm>
          <a:prstGeom prst="rightArrow">
            <a:avLst>
              <a:gd name="adj1" fmla="val 50000"/>
              <a:gd name="adj2" fmla="val 49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Szövegdoboz 1">
            <a:extLst>
              <a:ext uri="{FF2B5EF4-FFF2-40B4-BE49-F238E27FC236}">
                <a16:creationId xmlns:a16="http://schemas.microsoft.com/office/drawing/2014/main" id="{53EBCB45-3707-47C9-817B-63F2359F97C8}"/>
              </a:ext>
            </a:extLst>
          </p:cNvPr>
          <p:cNvSpPr txBox="1"/>
          <p:nvPr/>
        </p:nvSpPr>
        <p:spPr>
          <a:xfrm>
            <a:off x="195718" y="184428"/>
            <a:ext cx="9234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7030A0"/>
                </a:solidFill>
                <a:effectLst/>
                <a:uLnTx/>
                <a:uFillTx/>
                <a:latin typeface="Arial"/>
                <a:ea typeface="+mn-ea"/>
                <a:cs typeface="+mn-cs"/>
              </a:rPr>
              <a:t>MEA</a:t>
            </a:r>
          </a:p>
        </p:txBody>
      </p:sp>
    </p:spTree>
    <p:extLst>
      <p:ext uri="{BB962C8B-B14F-4D97-AF65-F5344CB8AC3E}">
        <p14:creationId xmlns:p14="http://schemas.microsoft.com/office/powerpoint/2010/main" val="1330267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87984131-11A8-47BF-BC83-5F4EF63AA753}"/>
              </a:ext>
            </a:extLst>
          </p:cNvPr>
          <p:cNvSpPr txBox="1">
            <a:spLocks noChangeArrowheads="1"/>
          </p:cNvSpPr>
          <p:nvPr/>
        </p:nvSpPr>
        <p:spPr bwMode="auto">
          <a:xfrm>
            <a:off x="395288" y="981075"/>
            <a:ext cx="8353425"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kellő biodiverzitás nélkül</a:t>
            </a:r>
          </a:p>
          <a:p>
            <a:pPr marL="457200" marR="0" lvl="1" indent="0" algn="l" defTabSz="914400" rtl="0" eaLnBrk="1" fontAlgn="base" latinLnBrk="0" hangingPunct="1">
              <a:lnSpc>
                <a:spcPct val="100000"/>
              </a:lnSpc>
              <a:spcBef>
                <a:spcPct val="50000"/>
              </a:spcBef>
              <a:spcAft>
                <a:spcPct val="0"/>
              </a:spcAft>
              <a:buClrTx/>
              <a:buSzTx/>
              <a:buFontTx/>
              <a:buChar char="•"/>
              <a:tabLst/>
              <a:defRPr/>
            </a:pPr>
            <a:r>
              <a:rPr kumimoji="0" lang="hu-HU" altLang="hu-HU" sz="2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nincs evolúció</a:t>
            </a:r>
          </a:p>
          <a:p>
            <a:pPr marL="457200" marR="0" lvl="1" indent="0" algn="l" defTabSz="914400" rtl="0" eaLnBrk="1" fontAlgn="base" latinLnBrk="0" hangingPunct="1">
              <a:lnSpc>
                <a:spcPct val="100000"/>
              </a:lnSpc>
              <a:spcBef>
                <a:spcPct val="50000"/>
              </a:spcBef>
              <a:spcAft>
                <a:spcPct val="0"/>
              </a:spcAft>
              <a:buClrTx/>
              <a:buSzTx/>
              <a:buFontTx/>
              <a:buChar char="•"/>
              <a:tabLst/>
              <a:defRPr/>
            </a:pPr>
            <a:r>
              <a:rPr kumimoji="0" lang="hu-HU" altLang="hu-HU" sz="2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nincs alkalmazkodás (adaptáció)</a:t>
            </a:r>
          </a:p>
          <a:p>
            <a:pPr marL="457200" marR="0" lvl="1" indent="0" algn="l" defTabSz="914400" rtl="0" eaLnBrk="1" fontAlgn="base" latinLnBrk="0" hangingPunct="1">
              <a:lnSpc>
                <a:spcPct val="100000"/>
              </a:lnSpc>
              <a:spcBef>
                <a:spcPct val="50000"/>
              </a:spcBef>
              <a:spcAft>
                <a:spcPct val="0"/>
              </a:spcAft>
              <a:buClrTx/>
              <a:buSzTx/>
              <a:buFontTx/>
              <a:buChar char="•"/>
              <a:tabLst/>
              <a:defRPr/>
            </a:pPr>
            <a:r>
              <a:rPr kumimoji="0" lang="hu-HU" altLang="hu-HU" sz="2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nincs működőképes és rugalmas ökoszisztéma</a:t>
            </a:r>
          </a:p>
          <a:p>
            <a:pPr marL="457200" marR="0" lvl="1" indent="0" algn="l" defTabSz="914400" rtl="0" eaLnBrk="1" fontAlgn="base" latinLnBrk="0" hangingPunct="1">
              <a:lnSpc>
                <a:spcPct val="100000"/>
              </a:lnSpc>
              <a:spcBef>
                <a:spcPct val="50000"/>
              </a:spcBef>
              <a:spcAft>
                <a:spcPct val="0"/>
              </a:spcAft>
              <a:buClrTx/>
              <a:buSzTx/>
              <a:buFontTx/>
              <a:buChar char="•"/>
              <a:tabLst/>
              <a:defRPr/>
            </a:pPr>
            <a:r>
              <a:rPr kumimoji="0" lang="hu-HU" altLang="hu-HU" sz="2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nincs ökoszisztéma „szolgáltatás”</a:t>
            </a:r>
          </a:p>
          <a:p>
            <a:pPr marL="457200" marR="0" lvl="1" indent="0" algn="l" defTabSz="914400" rtl="0" eaLnBrk="1" fontAlgn="base" latinLnBrk="0" hangingPunct="1">
              <a:lnSpc>
                <a:spcPct val="100000"/>
              </a:lnSpc>
              <a:spcBef>
                <a:spcPct val="50000"/>
              </a:spcBef>
              <a:spcAft>
                <a:spcPct val="0"/>
              </a:spcAft>
              <a:buClrTx/>
              <a:buSzTx/>
              <a:buFontTx/>
              <a:buChar char="•"/>
              <a:tabLst/>
              <a:defRPr/>
            </a:pPr>
            <a:r>
              <a:rPr kumimoji="0" lang="hu-HU" altLang="hu-HU" sz="2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nincs fenntartható bioszféra</a:t>
            </a:r>
          </a:p>
          <a:p>
            <a:pPr marL="457200" marR="0" lvl="1" indent="0" algn="l" defTabSz="914400" rtl="0" eaLnBrk="1" fontAlgn="base" latinLnBrk="0" hangingPunct="1">
              <a:lnSpc>
                <a:spcPct val="100000"/>
              </a:lnSpc>
              <a:spcBef>
                <a:spcPct val="50000"/>
              </a:spcBef>
              <a:spcAft>
                <a:spcPct val="0"/>
              </a:spcAft>
              <a:buClrTx/>
              <a:buSzTx/>
              <a:buFontTx/>
              <a:buChar char="•"/>
              <a:tabLst/>
              <a:defRPr/>
            </a:pPr>
            <a:r>
              <a:rPr kumimoji="0" lang="hu-HU" altLang="hu-HU" sz="2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nincs élet</a:t>
            </a:r>
          </a:p>
        </p:txBody>
      </p:sp>
      <p:sp>
        <p:nvSpPr>
          <p:cNvPr id="34819" name="Text Box 3">
            <a:extLst>
              <a:ext uri="{FF2B5EF4-FFF2-40B4-BE49-F238E27FC236}">
                <a16:creationId xmlns:a16="http://schemas.microsoft.com/office/drawing/2014/main" id="{413D346E-959C-43B6-B175-C46C7B59400D}"/>
              </a:ext>
            </a:extLst>
          </p:cNvPr>
          <p:cNvSpPr txBox="1">
            <a:spLocks noChangeArrowheads="1"/>
          </p:cNvSpPr>
          <p:nvPr/>
        </p:nvSpPr>
        <p:spPr bwMode="auto">
          <a:xfrm>
            <a:off x="395288" y="333375"/>
            <a:ext cx="8424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Miért fontos a biodiverzitás? Mert</a:t>
            </a:r>
          </a:p>
        </p:txBody>
      </p:sp>
      <p:sp>
        <p:nvSpPr>
          <p:cNvPr id="34820" name="Text Box 4">
            <a:extLst>
              <a:ext uri="{FF2B5EF4-FFF2-40B4-BE49-F238E27FC236}">
                <a16:creationId xmlns:a16="http://schemas.microsoft.com/office/drawing/2014/main" id="{B1A63F72-03B8-410B-B4D7-F269F0770F90}"/>
              </a:ext>
            </a:extLst>
          </p:cNvPr>
          <p:cNvSpPr txBox="1">
            <a:spLocks noChangeArrowheads="1"/>
          </p:cNvSpPr>
          <p:nvPr/>
        </p:nvSpPr>
        <p:spPr bwMode="auto">
          <a:xfrm>
            <a:off x="1042988" y="6021388"/>
            <a:ext cx="71294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BIODIVERSITY IS LIFE – SOKFÉLESÉG AZ ÉLET LÉNYEGE, NEM CSUPÁN GYÖNYÖRKÖDTET!</a:t>
            </a:r>
          </a:p>
        </p:txBody>
      </p:sp>
    </p:spTree>
    <p:extLst>
      <p:ext uri="{BB962C8B-B14F-4D97-AF65-F5344CB8AC3E}">
        <p14:creationId xmlns:p14="http://schemas.microsoft.com/office/powerpoint/2010/main" val="3253804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E03DC01B-2BFC-4333-8AF5-9624238A878A}"/>
              </a:ext>
            </a:extLst>
          </p:cNvPr>
          <p:cNvSpPr txBox="1"/>
          <p:nvPr/>
        </p:nvSpPr>
        <p:spPr>
          <a:xfrm>
            <a:off x="326396" y="694877"/>
            <a:ext cx="845593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Visszaszorult, beszűkült „vad” populációk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Lecsökkent genetikai diverzitás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Csökkent alkalmazkodóképesség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                                        Stressz (klímaváltozás, szennyezés, stb.)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Lokális eltűnés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rPr>
              <a:t>                  Globális kipusztulás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prstClr val="black"/>
                </a:solidFill>
                <a:effectLst/>
                <a:uLnTx/>
                <a:uFillTx/>
                <a:latin typeface="Calibri" panose="020F0502020204030204"/>
                <a:ea typeface="+mn-ea"/>
                <a:cs typeface="+mn-cs"/>
              </a:rPr>
              <a:t>                                                   Tömeges kihalás (</a:t>
            </a:r>
            <a:r>
              <a:rPr kumimoji="0" lang="hu-HU" sz="2400" b="1" i="0" u="none" strike="noStrike" kern="1200" cap="none" spc="0" normalizeH="0" baseline="0" noProof="0" dirty="0" err="1">
                <a:ln>
                  <a:noFill/>
                </a:ln>
                <a:solidFill>
                  <a:prstClr val="black"/>
                </a:solidFill>
                <a:effectLst/>
                <a:uLnTx/>
                <a:uFillTx/>
                <a:latin typeface="Calibri" panose="020F0502020204030204"/>
                <a:ea typeface="+mn-ea"/>
                <a:cs typeface="+mn-cs"/>
              </a:rPr>
              <a:t>mass</a:t>
            </a:r>
            <a:r>
              <a:rPr kumimoji="0" lang="hu-HU"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400" b="1" i="0" u="none" strike="noStrike" kern="1200" cap="none" spc="0" normalizeH="0" baseline="0" noProof="0" dirty="0" err="1">
                <a:ln>
                  <a:noFill/>
                </a:ln>
                <a:solidFill>
                  <a:prstClr val="black"/>
                </a:solidFill>
                <a:effectLst/>
                <a:uLnTx/>
                <a:uFillTx/>
                <a:latin typeface="Calibri" panose="020F0502020204030204"/>
                <a:ea typeface="+mn-ea"/>
                <a:cs typeface="+mn-cs"/>
              </a:rPr>
              <a:t>extinction</a:t>
            </a:r>
            <a:r>
              <a:rPr kumimoji="0" lang="hu-HU"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Nyíl: lefelé mutató 2">
            <a:extLst>
              <a:ext uri="{FF2B5EF4-FFF2-40B4-BE49-F238E27FC236}">
                <a16:creationId xmlns:a16="http://schemas.microsoft.com/office/drawing/2014/main" id="{A4BD7B38-ABD0-4099-B216-C3CFF893B75E}"/>
              </a:ext>
            </a:extLst>
          </p:cNvPr>
          <p:cNvSpPr/>
          <p:nvPr/>
        </p:nvSpPr>
        <p:spPr>
          <a:xfrm>
            <a:off x="1933575" y="1190625"/>
            <a:ext cx="352425"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Nyíl: lefelé mutató 3">
            <a:extLst>
              <a:ext uri="{FF2B5EF4-FFF2-40B4-BE49-F238E27FC236}">
                <a16:creationId xmlns:a16="http://schemas.microsoft.com/office/drawing/2014/main" id="{692E1413-82C0-40CC-9801-BA20F26CED6A}"/>
              </a:ext>
            </a:extLst>
          </p:cNvPr>
          <p:cNvSpPr/>
          <p:nvPr/>
        </p:nvSpPr>
        <p:spPr>
          <a:xfrm>
            <a:off x="1924050" y="2276475"/>
            <a:ext cx="371475" cy="523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Nyíl: lefelé mutató 4">
            <a:extLst>
              <a:ext uri="{FF2B5EF4-FFF2-40B4-BE49-F238E27FC236}">
                <a16:creationId xmlns:a16="http://schemas.microsoft.com/office/drawing/2014/main" id="{40ED430E-7FBE-4234-B9C1-6CD9BFD7E76C}"/>
              </a:ext>
            </a:extLst>
          </p:cNvPr>
          <p:cNvSpPr/>
          <p:nvPr/>
        </p:nvSpPr>
        <p:spPr>
          <a:xfrm>
            <a:off x="1924050" y="3486150"/>
            <a:ext cx="361950" cy="63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Nyíl: lefelé mutató 5">
            <a:extLst>
              <a:ext uri="{FF2B5EF4-FFF2-40B4-BE49-F238E27FC236}">
                <a16:creationId xmlns:a16="http://schemas.microsoft.com/office/drawing/2014/main" id="{44159C79-EAE8-4D2D-8810-EFBD143E20D5}"/>
              </a:ext>
            </a:extLst>
          </p:cNvPr>
          <p:cNvSpPr/>
          <p:nvPr/>
        </p:nvSpPr>
        <p:spPr>
          <a:xfrm rot="19873608">
            <a:off x="2105025" y="4810126"/>
            <a:ext cx="314325"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Nyíl: lefelé mutató 6">
            <a:extLst>
              <a:ext uri="{FF2B5EF4-FFF2-40B4-BE49-F238E27FC236}">
                <a16:creationId xmlns:a16="http://schemas.microsoft.com/office/drawing/2014/main" id="{3F3AD002-464D-4578-A0F0-204C03F89620}"/>
              </a:ext>
            </a:extLst>
          </p:cNvPr>
          <p:cNvSpPr/>
          <p:nvPr/>
        </p:nvSpPr>
        <p:spPr>
          <a:xfrm rot="18175518">
            <a:off x="2952750" y="5810250"/>
            <a:ext cx="333375"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Nyíl: jobbra mutató 7">
            <a:extLst>
              <a:ext uri="{FF2B5EF4-FFF2-40B4-BE49-F238E27FC236}">
                <a16:creationId xmlns:a16="http://schemas.microsoft.com/office/drawing/2014/main" id="{7FB88B71-D8CB-4CD1-9B6A-2C2B46664E4B}"/>
              </a:ext>
            </a:extLst>
          </p:cNvPr>
          <p:cNvSpPr/>
          <p:nvPr/>
        </p:nvSpPr>
        <p:spPr>
          <a:xfrm rot="17132636">
            <a:off x="3007554" y="4767747"/>
            <a:ext cx="1084575" cy="203425"/>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Nyíl: lefelé mutató 8">
            <a:extLst>
              <a:ext uri="{FF2B5EF4-FFF2-40B4-BE49-F238E27FC236}">
                <a16:creationId xmlns:a16="http://schemas.microsoft.com/office/drawing/2014/main" id="{5960FD36-8856-4A19-9A1C-D475A9E10A88}"/>
              </a:ext>
            </a:extLst>
          </p:cNvPr>
          <p:cNvSpPr/>
          <p:nvPr/>
        </p:nvSpPr>
        <p:spPr>
          <a:xfrm rot="5400000">
            <a:off x="2609850" y="3486150"/>
            <a:ext cx="219075" cy="6381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Nyíl: lefelé mutató 9">
            <a:extLst>
              <a:ext uri="{FF2B5EF4-FFF2-40B4-BE49-F238E27FC236}">
                <a16:creationId xmlns:a16="http://schemas.microsoft.com/office/drawing/2014/main" id="{40ED829F-09A5-47BC-A0A8-5045BDB1E3DA}"/>
              </a:ext>
            </a:extLst>
          </p:cNvPr>
          <p:cNvSpPr/>
          <p:nvPr/>
        </p:nvSpPr>
        <p:spPr>
          <a:xfrm rot="14611935">
            <a:off x="2756718" y="4009714"/>
            <a:ext cx="221494" cy="93345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zövegdoboz 10">
            <a:extLst>
              <a:ext uri="{FF2B5EF4-FFF2-40B4-BE49-F238E27FC236}">
                <a16:creationId xmlns:a16="http://schemas.microsoft.com/office/drawing/2014/main" id="{B5AA0F01-EDD2-44D2-87E5-A11072C651D1}"/>
              </a:ext>
            </a:extLst>
          </p:cNvPr>
          <p:cNvSpPr txBox="1"/>
          <p:nvPr/>
        </p:nvSpPr>
        <p:spPr>
          <a:xfrm>
            <a:off x="523874" y="38065"/>
            <a:ext cx="86201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Kell a hely!    (mező- és erdőgazdaság, épületek, utak, parkok, stb.)</a:t>
            </a:r>
          </a:p>
        </p:txBody>
      </p:sp>
      <p:sp>
        <p:nvSpPr>
          <p:cNvPr id="12" name="Nyíl: lefelé mutató 11">
            <a:extLst>
              <a:ext uri="{FF2B5EF4-FFF2-40B4-BE49-F238E27FC236}">
                <a16:creationId xmlns:a16="http://schemas.microsoft.com/office/drawing/2014/main" id="{F30AACE8-6824-406C-A2DD-538699F0BB32}"/>
              </a:ext>
            </a:extLst>
          </p:cNvPr>
          <p:cNvSpPr/>
          <p:nvPr/>
        </p:nvSpPr>
        <p:spPr>
          <a:xfrm>
            <a:off x="1933575" y="428625"/>
            <a:ext cx="34638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10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9C0E91B9-C08E-4022-9E17-ECDDDF244D5B}"/>
              </a:ext>
            </a:extLst>
          </p:cNvPr>
          <p:cNvSpPr txBox="1"/>
          <p:nvPr/>
        </p:nvSpPr>
        <p:spPr>
          <a:xfrm>
            <a:off x="161366" y="403413"/>
            <a:ext cx="9090212" cy="30777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FF0000"/>
                </a:solidFill>
                <a:effectLst/>
                <a:uLnTx/>
                <a:uFillTx/>
                <a:latin typeface="Arial"/>
                <a:ea typeface="+mn-ea"/>
                <a:cs typeface="+mn-cs"/>
              </a:rPr>
              <a:t>A fenntarthatóság átalakulása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8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Sustainability</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Arial"/>
                <a:ea typeface="+mn-ea"/>
                <a:cs typeface="+mn-cs"/>
              </a:rPr>
              <a:t>       fenntarthatóság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Sustainable</a:t>
            </a: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development</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Arial"/>
                <a:ea typeface="+mn-ea"/>
                <a:cs typeface="+mn-cs"/>
              </a:rPr>
              <a:t>                                 fenntartható fejlődés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Sustainable</a:t>
            </a: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growth</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Arial"/>
                <a:ea typeface="+mn-ea"/>
                <a:cs typeface="+mn-cs"/>
              </a:rPr>
              <a:t>                                                                   fenntartható növekedés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Sustained</a:t>
            </a: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growth</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Arial"/>
                <a:ea typeface="+mn-ea"/>
                <a:cs typeface="+mn-cs"/>
              </a:rPr>
              <a:t>                                                                                                       tartós növekedés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9003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A14236C9-CD16-4A9C-927F-7DB66D496325}"/>
              </a:ext>
            </a:extLst>
          </p:cNvPr>
          <p:cNvPicPr>
            <a:picLocks noChangeAspect="1"/>
          </p:cNvPicPr>
          <p:nvPr/>
        </p:nvPicPr>
        <p:blipFill>
          <a:blip r:embed="rId2"/>
          <a:stretch>
            <a:fillRect/>
          </a:stretch>
        </p:blipFill>
        <p:spPr>
          <a:xfrm>
            <a:off x="2112875" y="1674891"/>
            <a:ext cx="6311470" cy="4689883"/>
          </a:xfrm>
          <a:prstGeom prst="rect">
            <a:avLst/>
          </a:prstGeom>
        </p:spPr>
      </p:pic>
      <p:sp>
        <p:nvSpPr>
          <p:cNvPr id="3" name="Téglalap 2">
            <a:extLst>
              <a:ext uri="{FF2B5EF4-FFF2-40B4-BE49-F238E27FC236}">
                <a16:creationId xmlns:a16="http://schemas.microsoft.com/office/drawing/2014/main" id="{F7C60216-10B2-471D-A182-FDA695D85024}"/>
              </a:ext>
            </a:extLst>
          </p:cNvPr>
          <p:cNvSpPr/>
          <p:nvPr/>
        </p:nvSpPr>
        <p:spPr>
          <a:xfrm>
            <a:off x="3945817" y="6364774"/>
            <a:ext cx="4992914"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prstClr val="black"/>
                </a:solidFill>
                <a:effectLst/>
                <a:uLnTx/>
                <a:uFillTx/>
                <a:latin typeface="Calibri Light" panose="020F0302020204030204"/>
                <a:ea typeface="+mn-ea"/>
                <a:cs typeface="+mn-cs"/>
              </a:rPr>
              <a:t>http://www.pnas.org/content/early/2017/07/05/1704949114.full</a:t>
            </a: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artalom helye 2">
            <a:extLst>
              <a:ext uri="{FF2B5EF4-FFF2-40B4-BE49-F238E27FC236}">
                <a16:creationId xmlns:a16="http://schemas.microsoft.com/office/drawing/2014/main" id="{2EA9929D-8F25-471C-B0EA-59D92EA55FDA}"/>
              </a:ext>
            </a:extLst>
          </p:cNvPr>
          <p:cNvSpPr txBox="1">
            <a:spLocks/>
          </p:cNvSpPr>
          <p:nvPr/>
        </p:nvSpPr>
        <p:spPr>
          <a:xfrm>
            <a:off x="180975" y="0"/>
            <a:ext cx="8334375" cy="1674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Biological</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annihilation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via</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ongoing</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sixth</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mass</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extinction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signaled</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by</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vertebrate</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population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losses</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declines</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Gerardo</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a:t>
            </a:r>
            <a:r>
              <a:rPr kumimoji="0" lang="hu-HU" sz="1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Ceballos</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Paul R. Ehrlich</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Rodolfo </a:t>
            </a:r>
            <a:r>
              <a:rPr kumimoji="0" lang="hu-HU" sz="1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Dirzo</a:t>
            </a:r>
            <a:endPar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rPr>
              <a:t>27600 szárazföldi gerinces állatfajból 8851 (32%) populációmérete és elterjedése veszélyesen csökken (1900-2015)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EE606DEA-C2E4-4307-BC6E-12547691A9D5}"/>
              </a:ext>
            </a:extLst>
          </p:cNvPr>
          <p:cNvSpPr>
            <a:spLocks noChangeArrowheads="1"/>
          </p:cNvSpPr>
          <p:nvPr/>
        </p:nvSpPr>
        <p:spPr bwMode="auto">
          <a:xfrm>
            <a:off x="1955548" y="506567"/>
            <a:ext cx="6559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altLang="hu-HU"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Proc</a:t>
            </a:r>
            <a:r>
              <a:rPr kumimoji="0" lang="hu-HU" altLang="hu-H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hu-HU" altLang="hu-HU"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Natl</a:t>
            </a:r>
            <a:r>
              <a:rPr kumimoji="0" lang="hu-HU" altLang="hu-H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hu-HU" altLang="hu-HU"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Acad</a:t>
            </a:r>
            <a:r>
              <a:rPr kumimoji="0" lang="hu-HU" altLang="hu-H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hu-HU" altLang="hu-HU"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Sci</a:t>
            </a:r>
            <a:r>
              <a:rPr kumimoji="0" lang="hu-HU" altLang="hu-H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USA </a:t>
            </a:r>
            <a:r>
              <a:rPr kumimoji="0" lang="hu-HU" altLang="hu-HU"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July</a:t>
            </a:r>
            <a:r>
              <a:rPr kumimoji="0" lang="hu-HU" altLang="hu-HU"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25, 2017 Vol.114 (30)</a:t>
            </a:r>
          </a:p>
        </p:txBody>
      </p:sp>
    </p:spTree>
    <p:extLst>
      <p:ext uri="{BB962C8B-B14F-4D97-AF65-F5344CB8AC3E}">
        <p14:creationId xmlns:p14="http://schemas.microsoft.com/office/powerpoint/2010/main" val="1493460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565BDEA1-F6B5-49C1-9707-ECFBF75F057D}"/>
              </a:ext>
            </a:extLst>
          </p:cNvPr>
          <p:cNvPicPr>
            <a:picLocks noChangeAspect="1"/>
          </p:cNvPicPr>
          <p:nvPr/>
        </p:nvPicPr>
        <p:blipFill>
          <a:blip r:embed="rId2"/>
          <a:stretch>
            <a:fillRect/>
          </a:stretch>
        </p:blipFill>
        <p:spPr>
          <a:xfrm>
            <a:off x="0" y="857794"/>
            <a:ext cx="9144000" cy="5142411"/>
          </a:xfrm>
          <a:prstGeom prst="rect">
            <a:avLst/>
          </a:prstGeom>
        </p:spPr>
      </p:pic>
    </p:spTree>
    <p:extLst>
      <p:ext uri="{BB962C8B-B14F-4D97-AF65-F5344CB8AC3E}">
        <p14:creationId xmlns:p14="http://schemas.microsoft.com/office/powerpoint/2010/main" val="234274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C34F774-0004-4A2E-8263-C32D5C6912BE}"/>
              </a:ext>
            </a:extLst>
          </p:cNvPr>
          <p:cNvPicPr>
            <a:picLocks noChangeAspect="1"/>
          </p:cNvPicPr>
          <p:nvPr/>
        </p:nvPicPr>
        <p:blipFill>
          <a:blip r:embed="rId2"/>
          <a:stretch>
            <a:fillRect/>
          </a:stretch>
        </p:blipFill>
        <p:spPr>
          <a:xfrm>
            <a:off x="330201" y="247651"/>
            <a:ext cx="8953498" cy="6715124"/>
          </a:xfrm>
          <a:prstGeom prst="rect">
            <a:avLst/>
          </a:prstGeom>
        </p:spPr>
      </p:pic>
      <p:cxnSp>
        <p:nvCxnSpPr>
          <p:cNvPr id="4" name="Egyenes összekötő nyíllal 3">
            <a:extLst>
              <a:ext uri="{FF2B5EF4-FFF2-40B4-BE49-F238E27FC236}">
                <a16:creationId xmlns:a16="http://schemas.microsoft.com/office/drawing/2014/main" id="{919997D0-F5AD-4BEE-AE19-9B7F90D810CC}"/>
              </a:ext>
            </a:extLst>
          </p:cNvPr>
          <p:cNvCxnSpPr/>
          <p:nvPr/>
        </p:nvCxnSpPr>
        <p:spPr>
          <a:xfrm flipH="1">
            <a:off x="5634182" y="5606473"/>
            <a:ext cx="1865745" cy="508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églalap 4">
            <a:extLst>
              <a:ext uri="{FF2B5EF4-FFF2-40B4-BE49-F238E27FC236}">
                <a16:creationId xmlns:a16="http://schemas.microsoft.com/office/drawing/2014/main" id="{59BDDAEB-A312-4067-9620-FF667C414CFF}"/>
              </a:ext>
            </a:extLst>
          </p:cNvPr>
          <p:cNvSpPr/>
          <p:nvPr/>
        </p:nvSpPr>
        <p:spPr>
          <a:xfrm>
            <a:off x="6031347" y="4719783"/>
            <a:ext cx="840509" cy="2309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zövegdoboz 2">
            <a:extLst>
              <a:ext uri="{FF2B5EF4-FFF2-40B4-BE49-F238E27FC236}">
                <a16:creationId xmlns:a16="http://schemas.microsoft.com/office/drawing/2014/main" id="{574DF769-DDF6-43EB-9D7F-7246EF9C897C}"/>
              </a:ext>
            </a:extLst>
          </p:cNvPr>
          <p:cNvSpPr txBox="1"/>
          <p:nvPr/>
        </p:nvSpPr>
        <p:spPr>
          <a:xfrm>
            <a:off x="7284768" y="5208494"/>
            <a:ext cx="1783772" cy="646331"/>
          </a:xfrm>
          <a:prstGeom prst="rect">
            <a:avLst/>
          </a:prstGeom>
          <a:noFill/>
        </p:spPr>
        <p:txBody>
          <a:bodyPr wrap="square" rtlCol="0">
            <a:spAutoFit/>
          </a:bodyPr>
          <a:lstStyle/>
          <a:p>
            <a:pPr algn="ctr"/>
            <a:r>
              <a:rPr lang="hu-HU" dirty="0"/>
              <a:t>c. 30 ezer féle faj (species )</a:t>
            </a:r>
          </a:p>
        </p:txBody>
      </p:sp>
      <p:cxnSp>
        <p:nvCxnSpPr>
          <p:cNvPr id="7" name="Egyenes összekötő nyíllal 6">
            <a:extLst>
              <a:ext uri="{FF2B5EF4-FFF2-40B4-BE49-F238E27FC236}">
                <a16:creationId xmlns:a16="http://schemas.microsoft.com/office/drawing/2014/main" id="{BB84C373-0FEC-4743-AA7B-ED0A50C5CB0D}"/>
              </a:ext>
            </a:extLst>
          </p:cNvPr>
          <p:cNvCxnSpPr/>
          <p:nvPr/>
        </p:nvCxnSpPr>
        <p:spPr>
          <a:xfrm>
            <a:off x="4347882" y="5701553"/>
            <a:ext cx="600636" cy="412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401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5C4E23DF-7323-4FBE-A59A-A5A378C32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293" y="264755"/>
            <a:ext cx="2819400" cy="2857500"/>
          </a:xfrm>
          <a:prstGeom prst="rect">
            <a:avLst/>
          </a:prstGeom>
        </p:spPr>
      </p:pic>
      <p:sp>
        <p:nvSpPr>
          <p:cNvPr id="4" name="Téglalap 3">
            <a:extLst>
              <a:ext uri="{FF2B5EF4-FFF2-40B4-BE49-F238E27FC236}">
                <a16:creationId xmlns:a16="http://schemas.microsoft.com/office/drawing/2014/main" id="{34C9FC14-3D8B-4D46-887F-02D6D31CED12}"/>
              </a:ext>
            </a:extLst>
          </p:cNvPr>
          <p:cNvSpPr/>
          <p:nvPr/>
        </p:nvSpPr>
        <p:spPr>
          <a:xfrm>
            <a:off x="3387012" y="3504452"/>
            <a:ext cx="5318449"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Remembrance Day for Lost Species, November 30th, is a chance each year to explore the stories of species, cultures, lifeways and habitats driven extinct by unjust power structures and exploitation, past and ongoing.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emphasises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that these losses are rooted in violent, racist and discriminatory economic and political practices. It provides an opportunity for people to renew commitments to all that remains, and supports the development of creative and practical solutions.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0CDCB8E0-0096-4860-879F-EEDE5CC34FA5}"/>
              </a:ext>
            </a:extLst>
          </p:cNvPr>
          <p:cNvSpPr txBox="1"/>
          <p:nvPr/>
        </p:nvSpPr>
        <p:spPr>
          <a:xfrm>
            <a:off x="830425" y="1207147"/>
            <a:ext cx="3806890"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err="1">
                <a:ln>
                  <a:noFill/>
                </a:ln>
                <a:solidFill>
                  <a:prstClr val="black"/>
                </a:solidFill>
                <a:effectLst/>
                <a:uLnTx/>
                <a:uFillTx/>
                <a:latin typeface="Calibri" panose="020F0502020204030204"/>
                <a:ea typeface="+mn-ea"/>
                <a:cs typeface="+mn-cs"/>
              </a:rPr>
              <a:t>Biodiverzitási</a:t>
            </a:r>
            <a:r>
              <a:rPr kumimoji="0" lang="hu-HU" sz="4400" b="1" i="0" u="none" strike="noStrike" kern="1200" cap="none" spc="0" normalizeH="0" baseline="0" noProof="0" dirty="0">
                <a:ln>
                  <a:noFill/>
                </a:ln>
                <a:solidFill>
                  <a:prstClr val="black"/>
                </a:solidFill>
                <a:effectLst/>
                <a:uLnTx/>
                <a:uFillTx/>
                <a:latin typeface="Calibri" panose="020F0502020204030204"/>
                <a:ea typeface="+mn-ea"/>
                <a:cs typeface="+mn-cs"/>
              </a:rPr>
              <a:t> Halottak Napja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Minden év november 30.</a:t>
            </a:r>
          </a:p>
        </p:txBody>
      </p:sp>
      <p:sp>
        <p:nvSpPr>
          <p:cNvPr id="6" name="Szövegdoboz 5">
            <a:extLst>
              <a:ext uri="{FF2B5EF4-FFF2-40B4-BE49-F238E27FC236}">
                <a16:creationId xmlns:a16="http://schemas.microsoft.com/office/drawing/2014/main" id="{DD51F059-4769-4E76-B8E0-69B9FC7B6684}"/>
              </a:ext>
            </a:extLst>
          </p:cNvPr>
          <p:cNvSpPr txBox="1"/>
          <p:nvPr/>
        </p:nvSpPr>
        <p:spPr>
          <a:xfrm>
            <a:off x="363894" y="6366774"/>
            <a:ext cx="39095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prstClr val="black"/>
                </a:solidFill>
                <a:effectLst/>
                <a:uLnTx/>
                <a:uFillTx/>
                <a:latin typeface="Calibri" panose="020F0502020204030204"/>
                <a:ea typeface="+mn-ea"/>
                <a:cs typeface="+mn-cs"/>
              </a:rPr>
              <a:t>http://www.lostspeciesday.org/</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14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2" descr="03-5-english">
            <a:extLst>
              <a:ext uri="{FF2B5EF4-FFF2-40B4-BE49-F238E27FC236}">
                <a16:creationId xmlns:a16="http://schemas.microsoft.com/office/drawing/2014/main" id="{A2F72786-2D9A-4699-A669-6F0E2B15D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82804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a:extLst>
              <a:ext uri="{FF2B5EF4-FFF2-40B4-BE49-F238E27FC236}">
                <a16:creationId xmlns:a16="http://schemas.microsoft.com/office/drawing/2014/main" id="{F7067FCA-7A99-405E-84AF-DE13A8F8927B}"/>
              </a:ext>
            </a:extLst>
          </p:cNvPr>
          <p:cNvSpPr>
            <a:spLocks noChangeArrowheads="1"/>
          </p:cNvSpPr>
          <p:nvPr/>
        </p:nvSpPr>
        <p:spPr bwMode="auto">
          <a:xfrm>
            <a:off x="827088" y="1414463"/>
            <a:ext cx="4032250" cy="7191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8" name="Text Box 4">
            <a:extLst>
              <a:ext uri="{FF2B5EF4-FFF2-40B4-BE49-F238E27FC236}">
                <a16:creationId xmlns:a16="http://schemas.microsoft.com/office/drawing/2014/main" id="{F5F5CE26-99F3-4C83-9491-866BF77F0593}"/>
              </a:ext>
            </a:extLst>
          </p:cNvPr>
          <p:cNvSpPr txBox="1">
            <a:spLocks noChangeArrowheads="1"/>
          </p:cNvSpPr>
          <p:nvPr/>
        </p:nvSpPr>
        <p:spPr bwMode="auto">
          <a:xfrm rot="16200000">
            <a:off x="-610393" y="3137693"/>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milliárd ember</a:t>
            </a:r>
          </a:p>
        </p:txBody>
      </p:sp>
      <p:sp>
        <p:nvSpPr>
          <p:cNvPr id="36869" name="Rectangle 5">
            <a:extLst>
              <a:ext uri="{FF2B5EF4-FFF2-40B4-BE49-F238E27FC236}">
                <a16:creationId xmlns:a16="http://schemas.microsoft.com/office/drawing/2014/main" id="{D401DE8E-161B-4D78-B8F0-610B1B8CCCE7}"/>
              </a:ext>
            </a:extLst>
          </p:cNvPr>
          <p:cNvSpPr>
            <a:spLocks noGrp="1" noChangeArrowheads="1"/>
          </p:cNvSpPr>
          <p:nvPr>
            <p:ph type="title"/>
          </p:nvPr>
        </p:nvSpPr>
        <p:spPr/>
        <p:txBody>
          <a:bodyPr/>
          <a:lstStyle/>
          <a:p>
            <a:r>
              <a:rPr lang="hu-HU" altLang="hu-HU" sz="2800">
                <a:solidFill>
                  <a:srgbClr val="CC0000"/>
                </a:solidFill>
              </a:rPr>
              <a:t>Fosszilis energiahordozók használata</a:t>
            </a:r>
          </a:p>
        </p:txBody>
      </p:sp>
      <p:sp>
        <p:nvSpPr>
          <p:cNvPr id="36870" name="Rectangle 6">
            <a:extLst>
              <a:ext uri="{FF2B5EF4-FFF2-40B4-BE49-F238E27FC236}">
                <a16:creationId xmlns:a16="http://schemas.microsoft.com/office/drawing/2014/main" id="{16D6B131-F567-4CA4-B7EA-E92FF5C686B5}"/>
              </a:ext>
            </a:extLst>
          </p:cNvPr>
          <p:cNvSpPr>
            <a:spLocks noChangeArrowheads="1"/>
          </p:cNvSpPr>
          <p:nvPr/>
        </p:nvSpPr>
        <p:spPr bwMode="auto">
          <a:xfrm>
            <a:off x="6804025" y="4797425"/>
            <a:ext cx="1079500" cy="647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Line 7">
            <a:extLst>
              <a:ext uri="{FF2B5EF4-FFF2-40B4-BE49-F238E27FC236}">
                <a16:creationId xmlns:a16="http://schemas.microsoft.com/office/drawing/2014/main" id="{9232C011-B32D-4952-B48A-D904D6254748}"/>
              </a:ext>
            </a:extLst>
          </p:cNvPr>
          <p:cNvSpPr>
            <a:spLocks noChangeShapeType="1"/>
          </p:cNvSpPr>
          <p:nvPr/>
        </p:nvSpPr>
        <p:spPr bwMode="auto">
          <a:xfrm>
            <a:off x="8027988" y="1341438"/>
            <a:ext cx="0" cy="4968875"/>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2" name="Text Box 8">
            <a:extLst>
              <a:ext uri="{FF2B5EF4-FFF2-40B4-BE49-F238E27FC236}">
                <a16:creationId xmlns:a16="http://schemas.microsoft.com/office/drawing/2014/main" id="{928FAB99-8E79-46A3-81C6-1922BC171DB7}"/>
              </a:ext>
            </a:extLst>
          </p:cNvPr>
          <p:cNvSpPr txBox="1">
            <a:spLocks noChangeArrowheads="1"/>
          </p:cNvSpPr>
          <p:nvPr/>
        </p:nvSpPr>
        <p:spPr bwMode="auto">
          <a:xfrm>
            <a:off x="2195513" y="2924175"/>
            <a:ext cx="3889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HOLOCÉN</a:t>
            </a:r>
          </a:p>
        </p:txBody>
      </p:sp>
      <p:sp>
        <p:nvSpPr>
          <p:cNvPr id="36873" name="Text Box 9">
            <a:extLst>
              <a:ext uri="{FF2B5EF4-FFF2-40B4-BE49-F238E27FC236}">
                <a16:creationId xmlns:a16="http://schemas.microsoft.com/office/drawing/2014/main" id="{66F42DD8-78DD-4940-B754-4AB180B7E1F3}"/>
              </a:ext>
            </a:extLst>
          </p:cNvPr>
          <p:cNvSpPr txBox="1">
            <a:spLocks noChangeArrowheads="1"/>
          </p:cNvSpPr>
          <p:nvPr/>
        </p:nvSpPr>
        <p:spPr bwMode="auto">
          <a:xfrm rot="16200000">
            <a:off x="6988176" y="2452687"/>
            <a:ext cx="3167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ANTROPOCÉN</a:t>
            </a:r>
          </a:p>
        </p:txBody>
      </p:sp>
      <p:sp>
        <p:nvSpPr>
          <p:cNvPr id="36874" name="Rectangle 10">
            <a:extLst>
              <a:ext uri="{FF2B5EF4-FFF2-40B4-BE49-F238E27FC236}">
                <a16:creationId xmlns:a16="http://schemas.microsoft.com/office/drawing/2014/main" id="{EEE32F09-2DFF-4218-9714-C7A64960CC32}"/>
              </a:ext>
            </a:extLst>
          </p:cNvPr>
          <p:cNvSpPr>
            <a:spLocks noChangeArrowheads="1"/>
          </p:cNvSpPr>
          <p:nvPr/>
        </p:nvSpPr>
        <p:spPr bwMode="auto">
          <a:xfrm>
            <a:off x="900113" y="1844675"/>
            <a:ext cx="6911975" cy="503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5" name="Rectangle 11">
            <a:extLst>
              <a:ext uri="{FF2B5EF4-FFF2-40B4-BE49-F238E27FC236}">
                <a16:creationId xmlns:a16="http://schemas.microsoft.com/office/drawing/2014/main" id="{54050142-640F-411E-B676-43D23D4C01DC}"/>
              </a:ext>
            </a:extLst>
          </p:cNvPr>
          <p:cNvSpPr>
            <a:spLocks noChangeArrowheads="1"/>
          </p:cNvSpPr>
          <p:nvPr/>
        </p:nvSpPr>
        <p:spPr bwMode="auto">
          <a:xfrm>
            <a:off x="900113" y="2205038"/>
            <a:ext cx="691197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876" name="Rectangle 12">
            <a:extLst>
              <a:ext uri="{FF2B5EF4-FFF2-40B4-BE49-F238E27FC236}">
                <a16:creationId xmlns:a16="http://schemas.microsoft.com/office/drawing/2014/main" id="{D28A2D71-8121-4F25-A7CF-174616ED42D8}"/>
              </a:ext>
            </a:extLst>
          </p:cNvPr>
          <p:cNvSpPr>
            <a:spLocks noChangeArrowheads="1"/>
          </p:cNvSpPr>
          <p:nvPr/>
        </p:nvSpPr>
        <p:spPr bwMode="auto">
          <a:xfrm>
            <a:off x="7956550" y="2205038"/>
            <a:ext cx="144463"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877" name="Line 13">
            <a:extLst>
              <a:ext uri="{FF2B5EF4-FFF2-40B4-BE49-F238E27FC236}">
                <a16:creationId xmlns:a16="http://schemas.microsoft.com/office/drawing/2014/main" id="{FBC54DD0-4684-4D99-9103-24B3C698991C}"/>
              </a:ext>
            </a:extLst>
          </p:cNvPr>
          <p:cNvSpPr>
            <a:spLocks noChangeShapeType="1"/>
          </p:cNvSpPr>
          <p:nvPr/>
        </p:nvSpPr>
        <p:spPr bwMode="auto">
          <a:xfrm>
            <a:off x="8172450" y="1341438"/>
            <a:ext cx="0" cy="4608512"/>
          </a:xfrm>
          <a:prstGeom prst="line">
            <a:avLst/>
          </a:prstGeom>
          <a:noFill/>
          <a:ln w="952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8" name="Line 14">
            <a:extLst>
              <a:ext uri="{FF2B5EF4-FFF2-40B4-BE49-F238E27FC236}">
                <a16:creationId xmlns:a16="http://schemas.microsoft.com/office/drawing/2014/main" id="{48FB3A84-543B-4B9E-B29F-39AEF3391580}"/>
              </a:ext>
            </a:extLst>
          </p:cNvPr>
          <p:cNvSpPr>
            <a:spLocks noChangeShapeType="1"/>
          </p:cNvSpPr>
          <p:nvPr/>
        </p:nvSpPr>
        <p:spPr bwMode="auto">
          <a:xfrm>
            <a:off x="8172450" y="6021388"/>
            <a:ext cx="0" cy="288925"/>
          </a:xfrm>
          <a:prstGeom prst="line">
            <a:avLst/>
          </a:prstGeom>
          <a:noFill/>
          <a:ln w="952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9" name="Rectangle 15">
            <a:extLst>
              <a:ext uri="{FF2B5EF4-FFF2-40B4-BE49-F238E27FC236}">
                <a16:creationId xmlns:a16="http://schemas.microsoft.com/office/drawing/2014/main" id="{1B1E3F7E-9E0A-4B8D-A8FA-556269910441}"/>
              </a:ext>
            </a:extLst>
          </p:cNvPr>
          <p:cNvSpPr>
            <a:spLocks noChangeArrowheads="1"/>
          </p:cNvSpPr>
          <p:nvPr/>
        </p:nvSpPr>
        <p:spPr bwMode="auto">
          <a:xfrm>
            <a:off x="7667625" y="1700213"/>
            <a:ext cx="288925" cy="3600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80" name="Line 16">
            <a:extLst>
              <a:ext uri="{FF2B5EF4-FFF2-40B4-BE49-F238E27FC236}">
                <a16:creationId xmlns:a16="http://schemas.microsoft.com/office/drawing/2014/main" id="{CEF56D08-FC28-4A3D-9751-E8CA6F7D5C0D}"/>
              </a:ext>
            </a:extLst>
          </p:cNvPr>
          <p:cNvSpPr>
            <a:spLocks noChangeShapeType="1"/>
          </p:cNvSpPr>
          <p:nvPr/>
        </p:nvSpPr>
        <p:spPr bwMode="auto">
          <a:xfrm>
            <a:off x="8027988" y="2060575"/>
            <a:ext cx="0" cy="43180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81" name="Text Box 17">
            <a:extLst>
              <a:ext uri="{FF2B5EF4-FFF2-40B4-BE49-F238E27FC236}">
                <a16:creationId xmlns:a16="http://schemas.microsoft.com/office/drawing/2014/main" id="{B4E77A25-38A1-45F3-8261-035F0CE4ADC7}"/>
              </a:ext>
            </a:extLst>
          </p:cNvPr>
          <p:cNvSpPr txBox="1">
            <a:spLocks noChangeArrowheads="1"/>
          </p:cNvSpPr>
          <p:nvPr/>
        </p:nvSpPr>
        <p:spPr bwMode="auto">
          <a:xfrm>
            <a:off x="1692275" y="1557338"/>
            <a:ext cx="5256213"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Jelenleg 7,3 milliárd ember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Évenként </a:t>
            </a: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+75 millió</a:t>
            </a:r>
          </a:p>
        </p:txBody>
      </p:sp>
      <p:sp>
        <p:nvSpPr>
          <p:cNvPr id="36882" name="Text Box 18">
            <a:extLst>
              <a:ext uri="{FF2B5EF4-FFF2-40B4-BE49-F238E27FC236}">
                <a16:creationId xmlns:a16="http://schemas.microsoft.com/office/drawing/2014/main" id="{A183FDFD-8C94-4BDF-8842-EC33D128B33B}"/>
              </a:ext>
            </a:extLst>
          </p:cNvPr>
          <p:cNvSpPr txBox="1">
            <a:spLocks noChangeArrowheads="1"/>
          </p:cNvSpPr>
          <p:nvPr/>
        </p:nvSpPr>
        <p:spPr bwMode="auto">
          <a:xfrm>
            <a:off x="539750" y="188913"/>
            <a:ext cx="3960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CC00CC"/>
                </a:solidFill>
                <a:effectLst/>
                <a:uLnTx/>
                <a:uFillTx/>
                <a:latin typeface="Arial" panose="020B0604020202020204" pitchFamily="34" charset="0"/>
                <a:ea typeface="+mn-ea"/>
                <a:cs typeface="+mn-cs"/>
              </a:rPr>
              <a:t>Mitől lettünk ilyen „nagyok”</a:t>
            </a:r>
          </a:p>
        </p:txBody>
      </p:sp>
    </p:spTree>
    <p:extLst>
      <p:ext uri="{BB962C8B-B14F-4D97-AF65-F5344CB8AC3E}">
        <p14:creationId xmlns:p14="http://schemas.microsoft.com/office/powerpoint/2010/main" val="323884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869"/>
                                        </p:tgtEl>
                                        <p:attrNameLst>
                                          <p:attrName>style.visibility</p:attrName>
                                        </p:attrNameLst>
                                      </p:cBhvr>
                                      <p:to>
                                        <p:strVal val="visible"/>
                                      </p:to>
                                    </p:set>
                                    <p:anim calcmode="lin" valueType="num">
                                      <p:cBhvr>
                                        <p:cTn id="7" dur="500" fill="hold"/>
                                        <p:tgtEl>
                                          <p:spTgt spid="36869"/>
                                        </p:tgtEl>
                                        <p:attrNameLst>
                                          <p:attrName>ppt_w</p:attrName>
                                        </p:attrNameLst>
                                      </p:cBhvr>
                                      <p:tavLst>
                                        <p:tav tm="0">
                                          <p:val>
                                            <p:fltVal val="0"/>
                                          </p:val>
                                        </p:tav>
                                        <p:tav tm="100000">
                                          <p:val>
                                            <p:strVal val="#ppt_w"/>
                                          </p:val>
                                        </p:tav>
                                      </p:tavLst>
                                    </p:anim>
                                    <p:anim calcmode="lin" valueType="num">
                                      <p:cBhvr>
                                        <p:cTn id="8" dur="500" fill="hold"/>
                                        <p:tgtEl>
                                          <p:spTgt spid="36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2" descr="03-5-english">
            <a:extLst>
              <a:ext uri="{FF2B5EF4-FFF2-40B4-BE49-F238E27FC236}">
                <a16:creationId xmlns:a16="http://schemas.microsoft.com/office/drawing/2014/main" id="{8F333E86-2ABC-4815-9302-57DB61130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82804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433CBED8-F3BC-4EDE-BC05-F05F7D1E29B9}"/>
              </a:ext>
            </a:extLst>
          </p:cNvPr>
          <p:cNvSpPr>
            <a:spLocks noChangeArrowheads="1"/>
          </p:cNvSpPr>
          <p:nvPr/>
        </p:nvSpPr>
        <p:spPr bwMode="auto">
          <a:xfrm>
            <a:off x="827088" y="1414463"/>
            <a:ext cx="4032250" cy="7191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2" name="Text Box 4">
            <a:extLst>
              <a:ext uri="{FF2B5EF4-FFF2-40B4-BE49-F238E27FC236}">
                <a16:creationId xmlns:a16="http://schemas.microsoft.com/office/drawing/2014/main" id="{9A43B901-D0A8-4CBB-9517-019A09C7941A}"/>
              </a:ext>
            </a:extLst>
          </p:cNvPr>
          <p:cNvSpPr txBox="1">
            <a:spLocks noChangeArrowheads="1"/>
          </p:cNvSpPr>
          <p:nvPr/>
        </p:nvSpPr>
        <p:spPr bwMode="auto">
          <a:xfrm rot="16200000">
            <a:off x="-610393" y="3137693"/>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milliárd ember</a:t>
            </a:r>
          </a:p>
        </p:txBody>
      </p:sp>
      <p:sp>
        <p:nvSpPr>
          <p:cNvPr id="58373" name="Rectangle 5">
            <a:extLst>
              <a:ext uri="{FF2B5EF4-FFF2-40B4-BE49-F238E27FC236}">
                <a16:creationId xmlns:a16="http://schemas.microsoft.com/office/drawing/2014/main" id="{E14E985A-8F62-4CA0-8895-4D6827C23B4E}"/>
              </a:ext>
            </a:extLst>
          </p:cNvPr>
          <p:cNvSpPr>
            <a:spLocks noGrp="1" noChangeArrowheads="1"/>
          </p:cNvSpPr>
          <p:nvPr>
            <p:ph type="title"/>
          </p:nvPr>
        </p:nvSpPr>
        <p:spPr/>
        <p:txBody>
          <a:bodyPr/>
          <a:lstStyle/>
          <a:p>
            <a:r>
              <a:rPr lang="hu-HU" altLang="hu-HU" sz="2800">
                <a:solidFill>
                  <a:srgbClr val="CC0000"/>
                </a:solidFill>
              </a:rPr>
              <a:t>Fosszilis energiahordozók használata</a:t>
            </a:r>
          </a:p>
        </p:txBody>
      </p:sp>
      <p:sp>
        <p:nvSpPr>
          <p:cNvPr id="58374" name="Rectangle 6">
            <a:extLst>
              <a:ext uri="{FF2B5EF4-FFF2-40B4-BE49-F238E27FC236}">
                <a16:creationId xmlns:a16="http://schemas.microsoft.com/office/drawing/2014/main" id="{EE9DDDFE-909B-48CB-A178-23900AF2229C}"/>
              </a:ext>
            </a:extLst>
          </p:cNvPr>
          <p:cNvSpPr>
            <a:spLocks noChangeArrowheads="1"/>
          </p:cNvSpPr>
          <p:nvPr/>
        </p:nvSpPr>
        <p:spPr bwMode="auto">
          <a:xfrm>
            <a:off x="6804025" y="4797425"/>
            <a:ext cx="1079500" cy="647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5" name="Line 7">
            <a:extLst>
              <a:ext uri="{FF2B5EF4-FFF2-40B4-BE49-F238E27FC236}">
                <a16:creationId xmlns:a16="http://schemas.microsoft.com/office/drawing/2014/main" id="{3DE825EE-C2D2-4AFB-9ED8-52D61B7B400D}"/>
              </a:ext>
            </a:extLst>
          </p:cNvPr>
          <p:cNvSpPr>
            <a:spLocks noChangeShapeType="1"/>
          </p:cNvSpPr>
          <p:nvPr/>
        </p:nvSpPr>
        <p:spPr bwMode="auto">
          <a:xfrm>
            <a:off x="8027988" y="1341438"/>
            <a:ext cx="0" cy="4968875"/>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6" name="Text Box 8">
            <a:extLst>
              <a:ext uri="{FF2B5EF4-FFF2-40B4-BE49-F238E27FC236}">
                <a16:creationId xmlns:a16="http://schemas.microsoft.com/office/drawing/2014/main" id="{C7297A68-A325-41B9-AABA-814BDFC49EB5}"/>
              </a:ext>
            </a:extLst>
          </p:cNvPr>
          <p:cNvSpPr txBox="1">
            <a:spLocks noChangeArrowheads="1"/>
          </p:cNvSpPr>
          <p:nvPr/>
        </p:nvSpPr>
        <p:spPr bwMode="auto">
          <a:xfrm>
            <a:off x="2195513" y="2924175"/>
            <a:ext cx="3889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HOLOCÉN</a:t>
            </a:r>
          </a:p>
        </p:txBody>
      </p:sp>
      <p:sp>
        <p:nvSpPr>
          <p:cNvPr id="58377" name="Text Box 9">
            <a:extLst>
              <a:ext uri="{FF2B5EF4-FFF2-40B4-BE49-F238E27FC236}">
                <a16:creationId xmlns:a16="http://schemas.microsoft.com/office/drawing/2014/main" id="{147A51CD-E250-4A1F-89EF-A987BF43E245}"/>
              </a:ext>
            </a:extLst>
          </p:cNvPr>
          <p:cNvSpPr txBox="1">
            <a:spLocks noChangeArrowheads="1"/>
          </p:cNvSpPr>
          <p:nvPr/>
        </p:nvSpPr>
        <p:spPr bwMode="auto">
          <a:xfrm rot="16200000">
            <a:off x="6988176" y="2452687"/>
            <a:ext cx="3167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ANTROPOCÉN</a:t>
            </a:r>
          </a:p>
        </p:txBody>
      </p:sp>
      <p:sp>
        <p:nvSpPr>
          <p:cNvPr id="58378" name="Rectangle 10">
            <a:extLst>
              <a:ext uri="{FF2B5EF4-FFF2-40B4-BE49-F238E27FC236}">
                <a16:creationId xmlns:a16="http://schemas.microsoft.com/office/drawing/2014/main" id="{73E6647D-DFE4-4967-9534-F7A2B44FFF39}"/>
              </a:ext>
            </a:extLst>
          </p:cNvPr>
          <p:cNvSpPr>
            <a:spLocks noChangeArrowheads="1"/>
          </p:cNvSpPr>
          <p:nvPr/>
        </p:nvSpPr>
        <p:spPr bwMode="auto">
          <a:xfrm>
            <a:off x="900113" y="1844675"/>
            <a:ext cx="6911975" cy="503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9" name="Rectangle 11">
            <a:extLst>
              <a:ext uri="{FF2B5EF4-FFF2-40B4-BE49-F238E27FC236}">
                <a16:creationId xmlns:a16="http://schemas.microsoft.com/office/drawing/2014/main" id="{433330AC-604C-45A7-9C81-7AE2C976D16B}"/>
              </a:ext>
            </a:extLst>
          </p:cNvPr>
          <p:cNvSpPr>
            <a:spLocks noChangeArrowheads="1"/>
          </p:cNvSpPr>
          <p:nvPr/>
        </p:nvSpPr>
        <p:spPr bwMode="auto">
          <a:xfrm>
            <a:off x="900113" y="2205038"/>
            <a:ext cx="691197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8380" name="Rectangle 12">
            <a:extLst>
              <a:ext uri="{FF2B5EF4-FFF2-40B4-BE49-F238E27FC236}">
                <a16:creationId xmlns:a16="http://schemas.microsoft.com/office/drawing/2014/main" id="{5FC4B75F-0D8E-47CD-843B-35164A9BAD39}"/>
              </a:ext>
            </a:extLst>
          </p:cNvPr>
          <p:cNvSpPr>
            <a:spLocks noChangeArrowheads="1"/>
          </p:cNvSpPr>
          <p:nvPr/>
        </p:nvSpPr>
        <p:spPr bwMode="auto">
          <a:xfrm>
            <a:off x="7956550" y="2205038"/>
            <a:ext cx="144463"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8381" name="Line 13">
            <a:extLst>
              <a:ext uri="{FF2B5EF4-FFF2-40B4-BE49-F238E27FC236}">
                <a16:creationId xmlns:a16="http://schemas.microsoft.com/office/drawing/2014/main" id="{68318DE9-297B-424B-A2DD-0AEA4975C615}"/>
              </a:ext>
            </a:extLst>
          </p:cNvPr>
          <p:cNvSpPr>
            <a:spLocks noChangeShapeType="1"/>
          </p:cNvSpPr>
          <p:nvPr/>
        </p:nvSpPr>
        <p:spPr bwMode="auto">
          <a:xfrm>
            <a:off x="8172450" y="1341438"/>
            <a:ext cx="0" cy="4608512"/>
          </a:xfrm>
          <a:prstGeom prst="line">
            <a:avLst/>
          </a:prstGeom>
          <a:noFill/>
          <a:ln w="952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82" name="Line 14">
            <a:extLst>
              <a:ext uri="{FF2B5EF4-FFF2-40B4-BE49-F238E27FC236}">
                <a16:creationId xmlns:a16="http://schemas.microsoft.com/office/drawing/2014/main" id="{461FDA05-C8C6-42AD-8C5E-0911FA4AD2CC}"/>
              </a:ext>
            </a:extLst>
          </p:cNvPr>
          <p:cNvSpPr>
            <a:spLocks noChangeShapeType="1"/>
          </p:cNvSpPr>
          <p:nvPr/>
        </p:nvSpPr>
        <p:spPr bwMode="auto">
          <a:xfrm>
            <a:off x="8172450" y="6021388"/>
            <a:ext cx="0" cy="288925"/>
          </a:xfrm>
          <a:prstGeom prst="line">
            <a:avLst/>
          </a:prstGeom>
          <a:noFill/>
          <a:ln w="952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83" name="Rectangle 15">
            <a:extLst>
              <a:ext uri="{FF2B5EF4-FFF2-40B4-BE49-F238E27FC236}">
                <a16:creationId xmlns:a16="http://schemas.microsoft.com/office/drawing/2014/main" id="{AAD131EE-0A97-45DC-AA8B-6995964B76BE}"/>
              </a:ext>
            </a:extLst>
          </p:cNvPr>
          <p:cNvSpPr>
            <a:spLocks noChangeArrowheads="1"/>
          </p:cNvSpPr>
          <p:nvPr/>
        </p:nvSpPr>
        <p:spPr bwMode="auto">
          <a:xfrm>
            <a:off x="7667625" y="1700213"/>
            <a:ext cx="288925" cy="3600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84" name="Line 16">
            <a:extLst>
              <a:ext uri="{FF2B5EF4-FFF2-40B4-BE49-F238E27FC236}">
                <a16:creationId xmlns:a16="http://schemas.microsoft.com/office/drawing/2014/main" id="{4EC8BF63-F124-4550-8652-C48A4B29340C}"/>
              </a:ext>
            </a:extLst>
          </p:cNvPr>
          <p:cNvSpPr>
            <a:spLocks noChangeShapeType="1"/>
          </p:cNvSpPr>
          <p:nvPr/>
        </p:nvSpPr>
        <p:spPr bwMode="auto">
          <a:xfrm>
            <a:off x="8027988" y="2060575"/>
            <a:ext cx="0" cy="431800"/>
          </a:xfrm>
          <a:prstGeom prst="line">
            <a:avLst/>
          </a:prstGeom>
          <a:noFill/>
          <a:ln w="571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85" name="Text Box 17">
            <a:extLst>
              <a:ext uri="{FF2B5EF4-FFF2-40B4-BE49-F238E27FC236}">
                <a16:creationId xmlns:a16="http://schemas.microsoft.com/office/drawing/2014/main" id="{3F8B763D-BCEF-4094-BCFA-1E74E5071238}"/>
              </a:ext>
            </a:extLst>
          </p:cNvPr>
          <p:cNvSpPr txBox="1">
            <a:spLocks noChangeArrowheads="1"/>
          </p:cNvSpPr>
          <p:nvPr/>
        </p:nvSpPr>
        <p:spPr bwMode="auto">
          <a:xfrm>
            <a:off x="1692275" y="1557338"/>
            <a:ext cx="5256213"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Jelenleg 7,3 milliárd ember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Évenként </a:t>
            </a: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+75 millió</a:t>
            </a:r>
          </a:p>
        </p:txBody>
      </p:sp>
      <p:sp>
        <p:nvSpPr>
          <p:cNvPr id="58386" name="Text Box 18">
            <a:extLst>
              <a:ext uri="{FF2B5EF4-FFF2-40B4-BE49-F238E27FC236}">
                <a16:creationId xmlns:a16="http://schemas.microsoft.com/office/drawing/2014/main" id="{C128CA21-4060-4D46-9C22-424EDA603671}"/>
              </a:ext>
            </a:extLst>
          </p:cNvPr>
          <p:cNvSpPr txBox="1">
            <a:spLocks noChangeArrowheads="1"/>
          </p:cNvSpPr>
          <p:nvPr/>
        </p:nvSpPr>
        <p:spPr bwMode="auto">
          <a:xfrm>
            <a:off x="5580063" y="3357563"/>
            <a:ext cx="2376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87" name="Text Box 19">
            <a:extLst>
              <a:ext uri="{FF2B5EF4-FFF2-40B4-BE49-F238E27FC236}">
                <a16:creationId xmlns:a16="http://schemas.microsoft.com/office/drawing/2014/main" id="{FAC671A9-8612-49D4-A9A7-539C87C1F760}"/>
              </a:ext>
            </a:extLst>
          </p:cNvPr>
          <p:cNvSpPr txBox="1">
            <a:spLocks noChangeArrowheads="1"/>
          </p:cNvSpPr>
          <p:nvPr/>
        </p:nvSpPr>
        <p:spPr bwMode="auto">
          <a:xfrm>
            <a:off x="5724525" y="2997200"/>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4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CO</a:t>
            </a:r>
            <a:r>
              <a:rPr kumimoji="0" lang="hu-HU" altLang="hu-HU" sz="4000" b="1" i="0" u="none" strike="noStrike" kern="1200" cap="none" spc="0" normalizeH="0" baseline="-25000" noProof="0">
                <a:ln>
                  <a:noFill/>
                </a:ln>
                <a:solidFill>
                  <a:srgbClr val="CC0000"/>
                </a:solidFill>
                <a:effectLst/>
                <a:uLnTx/>
                <a:uFillTx/>
                <a:latin typeface="Arial" panose="020B0604020202020204" pitchFamily="34" charset="0"/>
                <a:ea typeface="+mn-ea"/>
                <a:cs typeface="+mn-cs"/>
              </a:rPr>
              <a:t>2 </a:t>
            </a:r>
            <a:r>
              <a:rPr kumimoji="0" lang="hu-HU" altLang="hu-HU" sz="4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t>
            </a:r>
          </a:p>
        </p:txBody>
      </p:sp>
      <p:sp>
        <p:nvSpPr>
          <p:cNvPr id="58388" name="Oval 20">
            <a:extLst>
              <a:ext uri="{FF2B5EF4-FFF2-40B4-BE49-F238E27FC236}">
                <a16:creationId xmlns:a16="http://schemas.microsoft.com/office/drawing/2014/main" id="{36363E4C-CC4C-421B-AB46-592A333311A6}"/>
              </a:ext>
            </a:extLst>
          </p:cNvPr>
          <p:cNvSpPr>
            <a:spLocks noChangeArrowheads="1"/>
          </p:cNvSpPr>
          <p:nvPr/>
        </p:nvSpPr>
        <p:spPr bwMode="auto">
          <a:xfrm>
            <a:off x="5651500" y="2708275"/>
            <a:ext cx="1584325" cy="1441450"/>
          </a:xfrm>
          <a:prstGeom prst="ellipse">
            <a:avLst/>
          </a:prstGeom>
          <a:noFill/>
          <a:ln w="57150">
            <a:solidFill>
              <a:srgbClr val="CC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389" name="Picture 21" descr="cumulative_global_1751_2007">
            <a:extLst>
              <a:ext uri="{FF2B5EF4-FFF2-40B4-BE49-F238E27FC236}">
                <a16:creationId xmlns:a16="http://schemas.microsoft.com/office/drawing/2014/main" id="{00706F56-63B6-49F8-B4D6-61DE0EC453F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2988" y="1428750"/>
            <a:ext cx="4464050" cy="344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90" name="Rectangle 22">
            <a:extLst>
              <a:ext uri="{FF2B5EF4-FFF2-40B4-BE49-F238E27FC236}">
                <a16:creationId xmlns:a16="http://schemas.microsoft.com/office/drawing/2014/main" id="{5C59C4AB-E45C-426F-BAC6-26B9A27E38F1}"/>
              </a:ext>
            </a:extLst>
          </p:cNvPr>
          <p:cNvSpPr>
            <a:spLocks noChangeArrowheads="1"/>
          </p:cNvSpPr>
          <p:nvPr/>
        </p:nvSpPr>
        <p:spPr bwMode="auto">
          <a:xfrm>
            <a:off x="5292725" y="1268413"/>
            <a:ext cx="647700" cy="1223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91" name="Text Box 23">
            <a:extLst>
              <a:ext uri="{FF2B5EF4-FFF2-40B4-BE49-F238E27FC236}">
                <a16:creationId xmlns:a16="http://schemas.microsoft.com/office/drawing/2014/main" id="{1B605115-9F24-4A61-983A-72484041548B}"/>
              </a:ext>
            </a:extLst>
          </p:cNvPr>
          <p:cNvSpPr txBox="1">
            <a:spLocks noChangeArrowheads="1"/>
          </p:cNvSpPr>
          <p:nvPr/>
        </p:nvSpPr>
        <p:spPr bwMode="auto">
          <a:xfrm>
            <a:off x="2124075" y="2211388"/>
            <a:ext cx="2376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CC00CC"/>
                </a:solidFill>
                <a:effectLst/>
                <a:uLnTx/>
                <a:uFillTx/>
                <a:latin typeface="Arial" panose="020B0604020202020204" pitchFamily="34" charset="0"/>
                <a:ea typeface="+mn-ea"/>
                <a:cs typeface="+mn-cs"/>
              </a:rPr>
              <a:t>A növekedés egyik „mellékhatása”</a:t>
            </a:r>
          </a:p>
        </p:txBody>
      </p:sp>
    </p:spTree>
    <p:extLst>
      <p:ext uri="{BB962C8B-B14F-4D97-AF65-F5344CB8AC3E}">
        <p14:creationId xmlns:p14="http://schemas.microsoft.com/office/powerpoint/2010/main" val="72795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500" fill="hold"/>
                                        <p:tgtEl>
                                          <p:spTgt spid="58373"/>
                                        </p:tgtEl>
                                        <p:attrNameLst>
                                          <p:attrName>ppt_w</p:attrName>
                                        </p:attrNameLst>
                                      </p:cBhvr>
                                      <p:tavLst>
                                        <p:tav tm="0">
                                          <p:val>
                                            <p:fltVal val="0"/>
                                          </p:val>
                                        </p:tav>
                                        <p:tav tm="100000">
                                          <p:val>
                                            <p:strVal val="#ppt_w"/>
                                          </p:val>
                                        </p:tav>
                                      </p:tavLst>
                                    </p:anim>
                                    <p:anim calcmode="lin" valueType="num">
                                      <p:cBhvr>
                                        <p:cTn id="8" dur="500" fill="hold"/>
                                        <p:tgtEl>
                                          <p:spTgt spid="583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6EA8312F-0B6A-4A3E-AC5C-0F8C679E570E}"/>
              </a:ext>
            </a:extLst>
          </p:cNvPr>
          <p:cNvPicPr>
            <a:picLocks noChangeAspect="1"/>
          </p:cNvPicPr>
          <p:nvPr/>
        </p:nvPicPr>
        <p:blipFill>
          <a:blip r:embed="rId2"/>
          <a:stretch>
            <a:fillRect/>
          </a:stretch>
        </p:blipFill>
        <p:spPr>
          <a:xfrm>
            <a:off x="332611" y="410550"/>
            <a:ext cx="8375749" cy="5507491"/>
          </a:xfrm>
          <a:prstGeom prst="rect">
            <a:avLst/>
          </a:prstGeom>
        </p:spPr>
      </p:pic>
      <p:sp>
        <p:nvSpPr>
          <p:cNvPr id="3" name="Szövegdoboz 2">
            <a:extLst>
              <a:ext uri="{FF2B5EF4-FFF2-40B4-BE49-F238E27FC236}">
                <a16:creationId xmlns:a16="http://schemas.microsoft.com/office/drawing/2014/main" id="{A66D95A8-2D42-4021-80C5-DA432EF109E0}"/>
              </a:ext>
            </a:extLst>
          </p:cNvPr>
          <p:cNvSpPr txBox="1"/>
          <p:nvPr/>
        </p:nvSpPr>
        <p:spPr>
          <a:xfrm>
            <a:off x="466531" y="5831631"/>
            <a:ext cx="853751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Analysis: Global CO2 Emissions Set to Rise 2% in 2017 after Three-Year ‘Plateau’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Zeke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Hausfather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Carbon Brief </a:t>
            </a: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65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DD9DAD7A-91C0-41BC-B34F-E837DB794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2559"/>
            <a:ext cx="9144000" cy="3518297"/>
          </a:xfrm>
          <a:prstGeom prst="rect">
            <a:avLst/>
          </a:prstGeom>
        </p:spPr>
      </p:pic>
      <p:sp>
        <p:nvSpPr>
          <p:cNvPr id="4" name="Téglalap 3">
            <a:extLst>
              <a:ext uri="{FF2B5EF4-FFF2-40B4-BE49-F238E27FC236}">
                <a16:creationId xmlns:a16="http://schemas.microsoft.com/office/drawing/2014/main" id="{93F7EF33-6189-46B4-B8C0-2FF3ED0BC3DE}"/>
              </a:ext>
            </a:extLst>
          </p:cNvPr>
          <p:cNvSpPr/>
          <p:nvPr/>
        </p:nvSpPr>
        <p:spPr>
          <a:xfrm>
            <a:off x="233265" y="5661849"/>
            <a:ext cx="8761445"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(left) Global annual average temperature has increased by more than 1.2°F (0.7°C) for the period 1986–2016 relative to 1901–1960. Red bars show temperatures that were above the 1901–1960 average, and blue bars indicate temperatures below the average. (right) Surface temperature change (in °F) for the period 1986–2016 relative to 1901–1960.</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23291C39-978D-489C-8E67-656C11BE52C1}"/>
              </a:ext>
            </a:extLst>
          </p:cNvPr>
          <p:cNvSpPr txBox="1"/>
          <p:nvPr/>
        </p:nvSpPr>
        <p:spPr>
          <a:xfrm>
            <a:off x="233265" y="195943"/>
            <a:ext cx="866813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Fourth National Climate Assessment (NCA4)</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églalap 5">
            <a:extLst>
              <a:ext uri="{FF2B5EF4-FFF2-40B4-BE49-F238E27FC236}">
                <a16:creationId xmlns:a16="http://schemas.microsoft.com/office/drawing/2014/main" id="{A6D3A1C6-DECE-4C6A-9EEC-BD4471780AF9}"/>
              </a:ext>
            </a:extLst>
          </p:cNvPr>
          <p:cNvSpPr/>
          <p:nvPr/>
        </p:nvSpPr>
        <p:spPr>
          <a:xfrm>
            <a:off x="2285999" y="567902"/>
            <a:ext cx="534644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Global Change Research Program (USGCRP)</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Tree>
    <p:extLst>
      <p:ext uri="{BB962C8B-B14F-4D97-AF65-F5344CB8AC3E}">
        <p14:creationId xmlns:p14="http://schemas.microsoft.com/office/powerpoint/2010/main" val="2890301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9F3CC40D-F38F-4527-9D44-99C2C058A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64" y="223935"/>
            <a:ext cx="8910735" cy="4266638"/>
          </a:xfrm>
          <a:prstGeom prst="rect">
            <a:avLst/>
          </a:prstGeom>
        </p:spPr>
      </p:pic>
      <p:sp>
        <p:nvSpPr>
          <p:cNvPr id="4" name="Téglalap 3">
            <a:extLst>
              <a:ext uri="{FF2B5EF4-FFF2-40B4-BE49-F238E27FC236}">
                <a16:creationId xmlns:a16="http://schemas.microsoft.com/office/drawing/2014/main" id="{41BCCA54-45FD-4694-88C1-E1AAC0D58B99}"/>
              </a:ext>
            </a:extLst>
          </p:cNvPr>
          <p:cNvSpPr/>
          <p:nvPr/>
        </p:nvSpPr>
        <p:spPr>
          <a:xfrm>
            <a:off x="233265" y="4766114"/>
            <a:ext cx="86868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2081–2100, the projected range in global mean temperature change is 1.1°–4.3°F under the even lower scenario (RCP2.6; 0.6°–2.4°C, green), 2.4°–5.9°F under the lower scenario (RCP4.5; 1.3°–3.3°C, blue), 3.0°–6.8°F under the mid-high scenario (RCP6.0; 1.6°–3.8°C, not shown) and 5.0°–10.2°F under the higher scenario (RCP8.5; 2.8°–5.7°C, orange). </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697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C0AC77D0-FF33-4AAF-8E90-7C46237AC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 y="742950"/>
            <a:ext cx="8848725" cy="5372100"/>
          </a:xfrm>
          <a:prstGeom prst="rect">
            <a:avLst/>
          </a:prstGeom>
        </p:spPr>
      </p:pic>
    </p:spTree>
    <p:extLst>
      <p:ext uri="{BB962C8B-B14F-4D97-AF65-F5344CB8AC3E}">
        <p14:creationId xmlns:p14="http://schemas.microsoft.com/office/powerpoint/2010/main" val="3296191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9C0E91B9-C08E-4022-9E17-ECDDDF244D5B}"/>
              </a:ext>
            </a:extLst>
          </p:cNvPr>
          <p:cNvSpPr txBox="1"/>
          <p:nvPr/>
        </p:nvSpPr>
        <p:spPr>
          <a:xfrm>
            <a:off x="161366" y="403413"/>
            <a:ext cx="9090212" cy="62540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FF0000"/>
                </a:solidFill>
                <a:effectLst/>
                <a:uLnTx/>
                <a:uFillTx/>
                <a:latin typeface="Arial"/>
                <a:ea typeface="+mn-ea"/>
                <a:cs typeface="+mn-cs"/>
              </a:rPr>
              <a:t>A fenntarthatóság átalakulása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8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Sustainability</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Sustainable</a:t>
            </a: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development</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Sustainable</a:t>
            </a: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growth</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Sustained</a:t>
            </a:r>
            <a:r>
              <a:rPr kumimoji="0" lang="hu-HU" sz="1800" b="0" i="0" u="none" strike="noStrike" kern="1200" cap="none" spc="0" normalizeH="0" baseline="0" noProof="0" dirty="0">
                <a:ln>
                  <a:noFill/>
                </a:ln>
                <a:solidFill>
                  <a:srgbClr val="000000"/>
                </a:solidFill>
                <a:effectLst/>
                <a:uLnTx/>
                <a:uFillTx/>
                <a:latin typeface="Arial"/>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a:ea typeface="+mn-ea"/>
                <a:cs typeface="+mn-cs"/>
              </a:rPr>
              <a:t>growth</a:t>
            </a: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3600" b="0" i="1" u="none" strike="noStrike" kern="1200" cap="none" spc="0" normalizeH="0" baseline="0" noProof="0" dirty="0">
                <a:ln>
                  <a:noFill/>
                </a:ln>
                <a:solidFill>
                  <a:srgbClr val="FF0000"/>
                </a:solidFill>
                <a:effectLst/>
                <a:uLnTx/>
                <a:uFillTx/>
                <a:latin typeface="Arial"/>
                <a:ea typeface="+mn-ea"/>
                <a:cs typeface="+mn-cs"/>
              </a:rPr>
              <a:t>  A „tartós növekedés” nem tartható fenn!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0" i="1" u="none" strike="noStrike" kern="1200" cap="none" spc="0" normalizeH="0" baseline="0" noProof="0" dirty="0">
                <a:ln>
                  <a:noFill/>
                </a:ln>
                <a:solidFill>
                  <a:srgbClr val="FF0000"/>
                </a:solidFill>
                <a:effectLst/>
                <a:uLnTx/>
                <a:uFillTx/>
                <a:latin typeface="Arial"/>
                <a:ea typeface="+mn-ea"/>
                <a:cs typeface="+mn-cs"/>
              </a:rPr>
              <a:t>                 A növekedés bajainak orvoslása további növekedéssel?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000" b="0" i="1" u="none" strike="noStrike" kern="1200" cap="none" spc="0" normalizeH="0" baseline="0" noProof="0" dirty="0">
              <a:ln>
                <a:noFill/>
              </a:ln>
              <a:solidFill>
                <a:srgbClr val="FF0000"/>
              </a:solidFill>
              <a:effectLst/>
              <a:uLnTx/>
              <a:uFillTx/>
              <a:latin typeface="Arial"/>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You</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cannot</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solve</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problem</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with</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the</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mind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that</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created</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it</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CC0000"/>
                </a:solidFill>
                <a:effectLst/>
                <a:uLnTx/>
                <a:uFillTx/>
                <a:latin typeface="Arial" panose="020B0604020202020204" pitchFamily="34" charset="0"/>
                <a:ea typeface="+mn-ea"/>
                <a:cs typeface="+mn-cs"/>
              </a:rPr>
              <a:t>A.Einstein</a:t>
            </a:r>
            <a:r>
              <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hu-HU" altLang="hu-HU" sz="18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hu-HU" altLang="hu-HU"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Egy problémát nem oldhatunk meg abban a gondolkodásmódban amiben létrejött.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0" i="1" u="none" strike="noStrike" kern="1200" cap="none" spc="0" normalizeH="0" baseline="0" noProof="0" dirty="0">
                <a:ln>
                  <a:noFill/>
                </a:ln>
                <a:solidFill>
                  <a:srgbClr val="FF0000"/>
                </a:solidFill>
                <a:effectLst/>
                <a:uLnTx/>
                <a:uFillTx/>
                <a:latin typeface="Arial"/>
                <a:ea typeface="+mn-ea"/>
                <a:cs typeface="+mn-cs"/>
              </a:rPr>
              <a:t>  </a:t>
            </a:r>
          </a:p>
        </p:txBody>
      </p:sp>
    </p:spTree>
    <p:extLst>
      <p:ext uri="{BB962C8B-B14F-4D97-AF65-F5344CB8AC3E}">
        <p14:creationId xmlns:p14="http://schemas.microsoft.com/office/powerpoint/2010/main" val="2281555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3B042D9-5ABE-4C0F-A751-CDEBEE3896F0}"/>
              </a:ext>
            </a:extLst>
          </p:cNvPr>
          <p:cNvSpPr>
            <a:spLocks noGrp="1" noChangeArrowheads="1"/>
          </p:cNvSpPr>
          <p:nvPr>
            <p:ph type="title"/>
          </p:nvPr>
        </p:nvSpPr>
        <p:spPr>
          <a:xfrm>
            <a:off x="228600" y="609600"/>
            <a:ext cx="8731250" cy="1143000"/>
          </a:xfrm>
        </p:spPr>
        <p:txBody>
          <a:bodyPr/>
          <a:lstStyle/>
          <a:p>
            <a:r>
              <a:rPr lang="hu-HU" altLang="hu-HU">
                <a:effectLst>
                  <a:outerShdw blurRad="38100" dist="38100" dir="2700000" algn="tl">
                    <a:srgbClr val="C0C0C0"/>
                  </a:outerShdw>
                </a:effectLst>
              </a:rPr>
              <a:t>Két egyszerű növekedési egyenlet</a:t>
            </a:r>
          </a:p>
        </p:txBody>
      </p:sp>
      <p:sp>
        <p:nvSpPr>
          <p:cNvPr id="4099" name="Text Box 3">
            <a:extLst>
              <a:ext uri="{FF2B5EF4-FFF2-40B4-BE49-F238E27FC236}">
                <a16:creationId xmlns:a16="http://schemas.microsoft.com/office/drawing/2014/main" id="{0E694BA2-E7EB-4318-8231-A7A4D9F53C90}"/>
              </a:ext>
            </a:extLst>
          </p:cNvPr>
          <p:cNvSpPr txBox="1">
            <a:spLocks noChangeArrowheads="1"/>
          </p:cNvSpPr>
          <p:nvPr/>
        </p:nvSpPr>
        <p:spPr bwMode="auto">
          <a:xfrm>
            <a:off x="323850" y="23495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4000" b="0" i="0" u="none" strike="noStrike" kern="1200" cap="none" spc="0" normalizeH="0" baseline="0" noProof="0">
                <a:ln>
                  <a:noFill/>
                </a:ln>
                <a:solidFill>
                  <a:srgbClr val="00CCFF"/>
                </a:solidFill>
                <a:effectLst>
                  <a:outerShdw blurRad="38100" dist="38100" dir="2700000" algn="tl">
                    <a:srgbClr val="C0C0C0"/>
                  </a:outerShdw>
                </a:effectLst>
                <a:uLnTx/>
                <a:uFillTx/>
                <a:latin typeface="Arial" panose="020B0604020202020204" pitchFamily="34" charset="0"/>
                <a:ea typeface="+mn-ea"/>
                <a:cs typeface="+mn-cs"/>
              </a:rPr>
              <a:t>dN/dt = rN</a:t>
            </a:r>
          </a:p>
        </p:txBody>
      </p:sp>
      <p:sp>
        <p:nvSpPr>
          <p:cNvPr id="4100" name="Text Box 4">
            <a:extLst>
              <a:ext uri="{FF2B5EF4-FFF2-40B4-BE49-F238E27FC236}">
                <a16:creationId xmlns:a16="http://schemas.microsoft.com/office/drawing/2014/main" id="{91F6B864-E14A-46BC-8674-D2F0B2E6BC9F}"/>
              </a:ext>
            </a:extLst>
          </p:cNvPr>
          <p:cNvSpPr txBox="1">
            <a:spLocks noChangeArrowheads="1"/>
          </p:cNvSpPr>
          <p:nvPr/>
        </p:nvSpPr>
        <p:spPr bwMode="auto">
          <a:xfrm>
            <a:off x="4284663" y="2439988"/>
            <a:ext cx="48593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4000" b="0" i="0" u="none" strike="noStrike" kern="1200" cap="none" spc="0" normalizeH="0" baseline="0" noProof="0">
                <a:ln>
                  <a:noFill/>
                </a:ln>
                <a:solidFill>
                  <a:srgbClr val="CC0099"/>
                </a:solidFill>
                <a:effectLst>
                  <a:outerShdw blurRad="38100" dist="38100" dir="2700000" algn="tl">
                    <a:srgbClr val="C0C0C0"/>
                  </a:outerShdw>
                </a:effectLst>
                <a:uLnTx/>
                <a:uFillTx/>
                <a:latin typeface="Arial" panose="020B0604020202020204" pitchFamily="34" charset="0"/>
                <a:ea typeface="+mn-ea"/>
                <a:cs typeface="+mn-cs"/>
              </a:rPr>
              <a:t>dN/dt = rN[1-(N/</a:t>
            </a:r>
            <a:r>
              <a:rPr kumimoji="0" lang="hu-HU" altLang="hu-HU" sz="4000" b="0" i="0" u="none" strike="noStrike" kern="1200" cap="none" spc="0" normalizeH="0" baseline="0" noProof="0">
                <a:ln>
                  <a:noFill/>
                </a:ln>
                <a:solidFill>
                  <a:srgbClr val="CC0000"/>
                </a:solidFill>
                <a:effectLst>
                  <a:outerShdw blurRad="38100" dist="38100" dir="2700000" algn="tl">
                    <a:srgbClr val="C0C0C0"/>
                  </a:outerShdw>
                </a:effectLst>
                <a:uLnTx/>
                <a:uFillTx/>
                <a:latin typeface="Arial" panose="020B0604020202020204" pitchFamily="34" charset="0"/>
                <a:ea typeface="+mn-ea"/>
                <a:cs typeface="+mn-cs"/>
              </a:rPr>
              <a:t>K</a:t>
            </a:r>
            <a:r>
              <a:rPr kumimoji="0" lang="hu-HU" altLang="hu-HU" sz="4000" b="0" i="0" u="none" strike="noStrike" kern="1200" cap="none" spc="0" normalizeH="0" baseline="0" noProof="0">
                <a:ln>
                  <a:noFill/>
                </a:ln>
                <a:solidFill>
                  <a:srgbClr val="CC0099"/>
                </a:solidFill>
                <a:effectLst>
                  <a:outerShdw blurRad="38100" dist="38100" dir="2700000" algn="tl">
                    <a:srgbClr val="C0C0C0"/>
                  </a:outerShdw>
                </a:effectLst>
                <a:uLnTx/>
                <a:uFillTx/>
                <a:latin typeface="Arial" panose="020B0604020202020204" pitchFamily="34" charset="0"/>
                <a:ea typeface="+mn-ea"/>
                <a:cs typeface="+mn-cs"/>
              </a:rPr>
              <a:t>)]</a:t>
            </a:r>
          </a:p>
        </p:txBody>
      </p:sp>
      <p:sp>
        <p:nvSpPr>
          <p:cNvPr id="4101" name="Text Box 5">
            <a:extLst>
              <a:ext uri="{FF2B5EF4-FFF2-40B4-BE49-F238E27FC236}">
                <a16:creationId xmlns:a16="http://schemas.microsoft.com/office/drawing/2014/main" id="{6578836E-E691-43D2-BF80-F40C15E5A252}"/>
              </a:ext>
            </a:extLst>
          </p:cNvPr>
          <p:cNvSpPr txBox="1">
            <a:spLocks noChangeArrowheads="1"/>
          </p:cNvSpPr>
          <p:nvPr/>
        </p:nvSpPr>
        <p:spPr bwMode="auto">
          <a:xfrm>
            <a:off x="1187450" y="1700213"/>
            <a:ext cx="5329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exponenciális                                      logisztikus</a:t>
            </a:r>
          </a:p>
        </p:txBody>
      </p:sp>
      <p:sp>
        <p:nvSpPr>
          <p:cNvPr id="4102" name="Text Box 6">
            <a:extLst>
              <a:ext uri="{FF2B5EF4-FFF2-40B4-BE49-F238E27FC236}">
                <a16:creationId xmlns:a16="http://schemas.microsoft.com/office/drawing/2014/main" id="{EBDBA66E-E8A1-4289-B315-7734D0956407}"/>
              </a:ext>
            </a:extLst>
          </p:cNvPr>
          <p:cNvSpPr txBox="1">
            <a:spLocks noChangeArrowheads="1"/>
          </p:cNvSpPr>
          <p:nvPr/>
        </p:nvSpPr>
        <p:spPr bwMode="auto">
          <a:xfrm>
            <a:off x="250825" y="3213100"/>
            <a:ext cx="86423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Korlátlan növekedés                   </a:t>
            </a:r>
            <a:r>
              <a:rPr kumimoji="0" lang="hu-HU" altLang="hu-HU" sz="2400" b="0"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K</a:t>
            </a:r>
            <a:r>
              <a:rPr kumimoji="0" lang="hu-HU" altLang="hu-HU" sz="24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   telítési szinttel korlátolt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IRREÁLS </a:t>
            </a:r>
            <a:r>
              <a:rPr kumimoji="0" lang="hu-HU" altLang="hu-HU" sz="1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(csak átmenetileg lehet)</a:t>
            </a:r>
            <a:r>
              <a:rPr kumimoji="0" lang="hu-HU" altLang="hu-HU"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                      REÁLIS</a:t>
            </a:r>
          </a:p>
        </p:txBody>
      </p:sp>
      <p:sp>
        <p:nvSpPr>
          <p:cNvPr id="4103" name="Text Box 7">
            <a:extLst>
              <a:ext uri="{FF2B5EF4-FFF2-40B4-BE49-F238E27FC236}">
                <a16:creationId xmlns:a16="http://schemas.microsoft.com/office/drawing/2014/main" id="{C2C7F7F4-951C-474E-8C39-B000852E5E7B}"/>
              </a:ext>
            </a:extLst>
          </p:cNvPr>
          <p:cNvSpPr txBox="1">
            <a:spLocks noChangeArrowheads="1"/>
          </p:cNvSpPr>
          <p:nvPr/>
        </p:nvSpPr>
        <p:spPr bwMode="auto">
          <a:xfrm>
            <a:off x="3419475" y="5373688"/>
            <a:ext cx="3240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104" name="Picture 8">
            <a:extLst>
              <a:ext uri="{FF2B5EF4-FFF2-40B4-BE49-F238E27FC236}">
                <a16:creationId xmlns:a16="http://schemas.microsoft.com/office/drawing/2014/main" id="{1B885EBF-3E5F-4EA6-9B85-2E74249A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4913313"/>
            <a:ext cx="4032250" cy="190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Text Box 9">
            <a:extLst>
              <a:ext uri="{FF2B5EF4-FFF2-40B4-BE49-F238E27FC236}">
                <a16:creationId xmlns:a16="http://schemas.microsoft.com/office/drawing/2014/main" id="{B5EC5C4E-FF3F-45A3-AB9B-97668F2029CA}"/>
              </a:ext>
            </a:extLst>
          </p:cNvPr>
          <p:cNvSpPr txBox="1">
            <a:spLocks noChangeArrowheads="1"/>
          </p:cNvSpPr>
          <p:nvPr/>
        </p:nvSpPr>
        <p:spPr bwMode="auto">
          <a:xfrm rot="16200000">
            <a:off x="3992563" y="3929063"/>
            <a:ext cx="792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8</a:t>
            </a:r>
          </a:p>
        </p:txBody>
      </p:sp>
      <p:sp>
        <p:nvSpPr>
          <p:cNvPr id="4106" name="Line 10">
            <a:extLst>
              <a:ext uri="{FF2B5EF4-FFF2-40B4-BE49-F238E27FC236}">
                <a16:creationId xmlns:a16="http://schemas.microsoft.com/office/drawing/2014/main" id="{C6B4C3BC-1EC1-42D9-922A-86CC90F24A60}"/>
              </a:ext>
            </a:extLst>
          </p:cNvPr>
          <p:cNvSpPr>
            <a:spLocks noChangeShapeType="1"/>
          </p:cNvSpPr>
          <p:nvPr/>
        </p:nvSpPr>
        <p:spPr bwMode="auto">
          <a:xfrm flipV="1">
            <a:off x="4284663" y="4437063"/>
            <a:ext cx="71437" cy="360362"/>
          </a:xfrm>
          <a:prstGeom prst="line">
            <a:avLst/>
          </a:prstGeom>
          <a:noFill/>
          <a:ln w="19050">
            <a:solidFill>
              <a:srgbClr val="6EB9F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7" name="Line 11">
            <a:extLst>
              <a:ext uri="{FF2B5EF4-FFF2-40B4-BE49-F238E27FC236}">
                <a16:creationId xmlns:a16="http://schemas.microsoft.com/office/drawing/2014/main" id="{84EA765D-42B6-45B6-AB9D-320D4FF5541A}"/>
              </a:ext>
            </a:extLst>
          </p:cNvPr>
          <p:cNvSpPr>
            <a:spLocks noChangeShapeType="1"/>
          </p:cNvSpPr>
          <p:nvPr/>
        </p:nvSpPr>
        <p:spPr bwMode="auto">
          <a:xfrm>
            <a:off x="6227763" y="5516563"/>
            <a:ext cx="720725" cy="0"/>
          </a:xfrm>
          <a:prstGeom prst="line">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08" name="Text Box 12">
            <a:extLst>
              <a:ext uri="{FF2B5EF4-FFF2-40B4-BE49-F238E27FC236}">
                <a16:creationId xmlns:a16="http://schemas.microsoft.com/office/drawing/2014/main" id="{902356AD-9568-467F-85CD-D3E2A5AD7C37}"/>
              </a:ext>
            </a:extLst>
          </p:cNvPr>
          <p:cNvSpPr txBox="1">
            <a:spLocks noChangeArrowheads="1"/>
          </p:cNvSpPr>
          <p:nvPr/>
        </p:nvSpPr>
        <p:spPr bwMode="auto">
          <a:xfrm>
            <a:off x="7019925" y="5373688"/>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3300"/>
                </a:solidFill>
                <a:effectLst>
                  <a:outerShdw blurRad="38100" dist="38100" dir="2700000" algn="tl">
                    <a:srgbClr val="C0C0C0"/>
                  </a:outerShdw>
                </a:effectLst>
                <a:uLnTx/>
                <a:uFillTx/>
                <a:latin typeface="Arial" panose="020B0604020202020204" pitchFamily="34" charset="0"/>
                <a:ea typeface="+mn-ea"/>
                <a:cs typeface="+mn-cs"/>
              </a:rPr>
              <a:t>K</a:t>
            </a:r>
          </a:p>
        </p:txBody>
      </p:sp>
      <p:sp>
        <p:nvSpPr>
          <p:cNvPr id="4109" name="Line 13">
            <a:extLst>
              <a:ext uri="{FF2B5EF4-FFF2-40B4-BE49-F238E27FC236}">
                <a16:creationId xmlns:a16="http://schemas.microsoft.com/office/drawing/2014/main" id="{537BB95B-6E9A-437E-9374-099FFCBE5C41}"/>
              </a:ext>
            </a:extLst>
          </p:cNvPr>
          <p:cNvSpPr>
            <a:spLocks noChangeShapeType="1"/>
          </p:cNvSpPr>
          <p:nvPr/>
        </p:nvSpPr>
        <p:spPr bwMode="auto">
          <a:xfrm flipH="1">
            <a:off x="2339975" y="5516563"/>
            <a:ext cx="38877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0" name="Text Box 14">
            <a:extLst>
              <a:ext uri="{FF2B5EF4-FFF2-40B4-BE49-F238E27FC236}">
                <a16:creationId xmlns:a16="http://schemas.microsoft.com/office/drawing/2014/main" id="{16FF774B-5F05-4EE2-8030-830946726A02}"/>
              </a:ext>
            </a:extLst>
          </p:cNvPr>
          <p:cNvSpPr txBox="1">
            <a:spLocks noChangeArrowheads="1"/>
          </p:cNvSpPr>
          <p:nvPr/>
        </p:nvSpPr>
        <p:spPr bwMode="auto">
          <a:xfrm>
            <a:off x="6604000" y="4797425"/>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el</a:t>
            </a:r>
          </a:p>
        </p:txBody>
      </p:sp>
      <p:sp>
        <p:nvSpPr>
          <p:cNvPr id="4111" name="Rectangle 15">
            <a:extLst>
              <a:ext uri="{FF2B5EF4-FFF2-40B4-BE49-F238E27FC236}">
                <a16:creationId xmlns:a16="http://schemas.microsoft.com/office/drawing/2014/main" id="{418307AD-E6F9-419E-90A9-F83B753F5D7B}"/>
              </a:ext>
            </a:extLst>
          </p:cNvPr>
          <p:cNvSpPr>
            <a:spLocks noChangeArrowheads="1"/>
          </p:cNvSpPr>
          <p:nvPr/>
        </p:nvSpPr>
        <p:spPr bwMode="auto">
          <a:xfrm>
            <a:off x="5580063" y="4941888"/>
            <a:ext cx="1296987"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12" name="Text Box 16">
            <a:extLst>
              <a:ext uri="{FF2B5EF4-FFF2-40B4-BE49-F238E27FC236}">
                <a16:creationId xmlns:a16="http://schemas.microsoft.com/office/drawing/2014/main" id="{F5AB4A49-A09B-4BA7-AD5F-D8E0FE7BA60C}"/>
              </a:ext>
            </a:extLst>
          </p:cNvPr>
          <p:cNvSpPr txBox="1">
            <a:spLocks noChangeArrowheads="1"/>
          </p:cNvSpPr>
          <p:nvPr/>
        </p:nvSpPr>
        <p:spPr bwMode="auto">
          <a:xfrm>
            <a:off x="4572000" y="5068888"/>
            <a:ext cx="1944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eltartó-képesség</a:t>
            </a:r>
          </a:p>
        </p:txBody>
      </p:sp>
    </p:spTree>
    <p:extLst>
      <p:ext uri="{BB962C8B-B14F-4D97-AF65-F5344CB8AC3E}">
        <p14:creationId xmlns:p14="http://schemas.microsoft.com/office/powerpoint/2010/main" val="9847530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FD98710-14D6-45D9-ADE2-E75ACE7A840F}"/>
              </a:ext>
            </a:extLst>
          </p:cNvPr>
          <p:cNvSpPr>
            <a:spLocks noGrp="1" noChangeArrowheads="1"/>
          </p:cNvSpPr>
          <p:nvPr>
            <p:ph type="title"/>
          </p:nvPr>
        </p:nvSpPr>
        <p:spPr/>
        <p:txBody>
          <a:bodyPr/>
          <a:lstStyle/>
          <a:p>
            <a:r>
              <a:rPr lang="hu-HU" altLang="hu-HU" sz="4000"/>
              <a:t>Megkettőződés éve (kerekítve) </a:t>
            </a:r>
            <a:r>
              <a:rPr lang="hu-HU" altLang="hu-HU" sz="2800"/>
              <a:t>(Növekedés hosszabb távon)</a:t>
            </a:r>
          </a:p>
        </p:txBody>
      </p:sp>
      <p:sp>
        <p:nvSpPr>
          <p:cNvPr id="11267" name="Rectangle 3">
            <a:extLst>
              <a:ext uri="{FF2B5EF4-FFF2-40B4-BE49-F238E27FC236}">
                <a16:creationId xmlns:a16="http://schemas.microsoft.com/office/drawing/2014/main" id="{F2E34311-D3CE-49E3-82F2-D8DCBD8A5D46}"/>
              </a:ext>
            </a:extLst>
          </p:cNvPr>
          <p:cNvSpPr>
            <a:spLocks noGrp="1" noChangeArrowheads="1"/>
          </p:cNvSpPr>
          <p:nvPr>
            <p:ph type="body" sz="half" idx="1"/>
          </p:nvPr>
        </p:nvSpPr>
        <p:spPr>
          <a:xfrm>
            <a:off x="457200" y="1600200"/>
            <a:ext cx="5122863" cy="4525963"/>
          </a:xfrm>
        </p:spPr>
        <p:txBody>
          <a:bodyPr/>
          <a:lstStyle/>
          <a:p>
            <a:pPr marL="0" indent="0">
              <a:lnSpc>
                <a:spcPct val="90000"/>
              </a:lnSpc>
              <a:buNone/>
            </a:pPr>
            <a:r>
              <a:rPr lang="hu-HU" altLang="hu-HU" sz="2800" dirty="0"/>
              <a:t>  1%         70 év</a:t>
            </a:r>
          </a:p>
          <a:p>
            <a:pPr marL="0" indent="0">
              <a:lnSpc>
                <a:spcPct val="90000"/>
              </a:lnSpc>
              <a:buNone/>
            </a:pPr>
            <a:r>
              <a:rPr lang="hu-HU" altLang="hu-HU" sz="2800" dirty="0"/>
              <a:t>  2 %        35 év</a:t>
            </a:r>
          </a:p>
          <a:p>
            <a:pPr marL="0" indent="0">
              <a:lnSpc>
                <a:spcPct val="90000"/>
              </a:lnSpc>
              <a:buNone/>
            </a:pPr>
            <a:r>
              <a:rPr lang="hu-HU" altLang="hu-HU" sz="2800" dirty="0"/>
              <a:t>  3 %        23 év</a:t>
            </a:r>
          </a:p>
          <a:p>
            <a:pPr marL="0" indent="0">
              <a:lnSpc>
                <a:spcPct val="90000"/>
              </a:lnSpc>
              <a:buNone/>
            </a:pPr>
            <a:r>
              <a:rPr lang="hu-HU" altLang="hu-HU" sz="2800" dirty="0"/>
              <a:t>  4 %        18 év</a:t>
            </a:r>
          </a:p>
          <a:p>
            <a:pPr marL="0" indent="0">
              <a:lnSpc>
                <a:spcPct val="90000"/>
              </a:lnSpc>
              <a:buNone/>
            </a:pPr>
            <a:r>
              <a:rPr lang="hu-HU" altLang="hu-HU" sz="2800" dirty="0"/>
              <a:t>  5 %        14 év</a:t>
            </a:r>
          </a:p>
          <a:p>
            <a:pPr marL="0" indent="0">
              <a:lnSpc>
                <a:spcPct val="90000"/>
              </a:lnSpc>
              <a:buNone/>
            </a:pPr>
            <a:endParaRPr lang="hu-HU" altLang="hu-HU" sz="2800" dirty="0"/>
          </a:p>
          <a:p>
            <a:pPr>
              <a:lnSpc>
                <a:spcPct val="90000"/>
              </a:lnSpc>
              <a:buFontTx/>
              <a:buNone/>
            </a:pPr>
            <a:r>
              <a:rPr lang="hu-HU" altLang="hu-HU" sz="2800" dirty="0"/>
              <a:t> 10 %          7 év</a:t>
            </a:r>
          </a:p>
          <a:p>
            <a:pPr>
              <a:lnSpc>
                <a:spcPct val="90000"/>
              </a:lnSpc>
              <a:buFontTx/>
              <a:buNone/>
            </a:pPr>
            <a:endParaRPr lang="hu-HU" altLang="hu-HU" sz="2800" dirty="0"/>
          </a:p>
          <a:p>
            <a:pPr>
              <a:lnSpc>
                <a:spcPct val="90000"/>
              </a:lnSpc>
              <a:buFontTx/>
              <a:buNone/>
            </a:pPr>
            <a:r>
              <a:rPr lang="hu-HU" altLang="hu-HU" sz="2800" dirty="0"/>
              <a:t>100 %         1 év</a:t>
            </a:r>
          </a:p>
        </p:txBody>
      </p:sp>
      <p:sp>
        <p:nvSpPr>
          <p:cNvPr id="11268" name="Text Box 4">
            <a:extLst>
              <a:ext uri="{FF2B5EF4-FFF2-40B4-BE49-F238E27FC236}">
                <a16:creationId xmlns:a16="http://schemas.microsoft.com/office/drawing/2014/main" id="{0702A11C-F46E-4ED4-9204-68B4CE08DDCB}"/>
              </a:ext>
            </a:extLst>
          </p:cNvPr>
          <p:cNvSpPr txBox="1">
            <a:spLocks noChangeArrowheads="1"/>
          </p:cNvSpPr>
          <p:nvPr/>
        </p:nvSpPr>
        <p:spPr bwMode="auto">
          <a:xfrm>
            <a:off x="4933950" y="4581525"/>
            <a:ext cx="40306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„Aki azt hiszi, hogy az exponenciális növekedés akármeddig folytatható egy véges világban, az vagy bolond vagy közgazdász.”</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K. Boulding</a:t>
            </a:r>
          </a:p>
        </p:txBody>
      </p:sp>
      <p:pic>
        <p:nvPicPr>
          <p:cNvPr id="11269" name="Picture 5" descr="exponential-growth">
            <a:extLst>
              <a:ext uri="{FF2B5EF4-FFF2-40B4-BE49-F238E27FC236}">
                <a16:creationId xmlns:a16="http://schemas.microsoft.com/office/drawing/2014/main" id="{DB081493-94DC-494A-AD7B-5F43726124C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54575" y="1557338"/>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6">
            <a:extLst>
              <a:ext uri="{FF2B5EF4-FFF2-40B4-BE49-F238E27FC236}">
                <a16:creationId xmlns:a16="http://schemas.microsoft.com/office/drawing/2014/main" id="{ADADD0CE-1471-4867-8F24-03DD93D0C478}"/>
              </a:ext>
            </a:extLst>
          </p:cNvPr>
          <p:cNvSpPr txBox="1">
            <a:spLocks noChangeArrowheads="1"/>
          </p:cNvSpPr>
          <p:nvPr/>
        </p:nvSpPr>
        <p:spPr bwMode="auto">
          <a:xfrm>
            <a:off x="7524750" y="1109663"/>
            <a:ext cx="792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4162457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Wheat_and_chessboard_problem">
            <a:extLst>
              <a:ext uri="{FF2B5EF4-FFF2-40B4-BE49-F238E27FC236}">
                <a16:creationId xmlns:a16="http://schemas.microsoft.com/office/drawing/2014/main" id="{1A2B9CB4-719C-48A0-ACD4-78370D155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65175"/>
            <a:ext cx="7115175" cy="5334000"/>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a:extLst>
              <a:ext uri="{FF2B5EF4-FFF2-40B4-BE49-F238E27FC236}">
                <a16:creationId xmlns:a16="http://schemas.microsoft.com/office/drawing/2014/main" id="{362F046B-3CDF-4F85-8D68-6EDA4545B51B}"/>
              </a:ext>
            </a:extLst>
          </p:cNvPr>
          <p:cNvSpPr txBox="1">
            <a:spLocks noChangeArrowheads="1"/>
          </p:cNvSpPr>
          <p:nvPr/>
        </p:nvSpPr>
        <p:spPr bwMode="auto">
          <a:xfrm>
            <a:off x="3851275" y="5516563"/>
            <a:ext cx="52927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50000"/>
              </a:spcBef>
              <a:spcAft>
                <a:spcPct val="0"/>
              </a:spcAft>
              <a:buClrTx/>
              <a:buSzTx/>
              <a:buFontTx/>
              <a:buAutoNum type="arabicPlain"/>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     7     15     31    …..</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összes rizsszem a művelet végén  2</a:t>
            </a:r>
            <a:r>
              <a:rPr kumimoji="0" lang="hu-HU" altLang="hu-HU" sz="18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64</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a:t>
            </a:r>
          </a:p>
        </p:txBody>
      </p:sp>
      <p:sp>
        <p:nvSpPr>
          <p:cNvPr id="12292" name="Text Box 4">
            <a:extLst>
              <a:ext uri="{FF2B5EF4-FFF2-40B4-BE49-F238E27FC236}">
                <a16:creationId xmlns:a16="http://schemas.microsoft.com/office/drawing/2014/main" id="{69796431-5977-4B48-9854-B69D233AC00E}"/>
              </a:ext>
            </a:extLst>
          </p:cNvPr>
          <p:cNvSpPr txBox="1">
            <a:spLocks noChangeArrowheads="1"/>
          </p:cNvSpPr>
          <p:nvPr/>
        </p:nvSpPr>
        <p:spPr bwMode="auto">
          <a:xfrm>
            <a:off x="0" y="44450"/>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 utolsó négyzettel már  18,446,744,073,709,551,615 rizsszem lenne a táblán, azaz a világ mai éves rizstermésének ezerszerese. Ekkora rizshalom nagyobb lenne a Mont Everestnél! </a:t>
            </a:r>
          </a:p>
        </p:txBody>
      </p:sp>
      <p:sp>
        <p:nvSpPr>
          <p:cNvPr id="12293" name="Line 5">
            <a:extLst>
              <a:ext uri="{FF2B5EF4-FFF2-40B4-BE49-F238E27FC236}">
                <a16:creationId xmlns:a16="http://schemas.microsoft.com/office/drawing/2014/main" id="{6E61462E-2EAA-4E16-8A5F-4519A4175B0F}"/>
              </a:ext>
            </a:extLst>
          </p:cNvPr>
          <p:cNvSpPr>
            <a:spLocks noChangeShapeType="1"/>
          </p:cNvSpPr>
          <p:nvPr/>
        </p:nvSpPr>
        <p:spPr bwMode="auto">
          <a:xfrm>
            <a:off x="1331913" y="836613"/>
            <a:ext cx="1800225" cy="2889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4" name="Line 6">
            <a:extLst>
              <a:ext uri="{FF2B5EF4-FFF2-40B4-BE49-F238E27FC236}">
                <a16:creationId xmlns:a16="http://schemas.microsoft.com/office/drawing/2014/main" id="{F74D8E4B-2CF8-4D15-B60C-D9B3295AF1CE}"/>
              </a:ext>
            </a:extLst>
          </p:cNvPr>
          <p:cNvSpPr>
            <a:spLocks noChangeShapeType="1"/>
          </p:cNvSpPr>
          <p:nvPr/>
        </p:nvSpPr>
        <p:spPr bwMode="auto">
          <a:xfrm>
            <a:off x="2700338" y="4437063"/>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5" name="Line 7">
            <a:extLst>
              <a:ext uri="{FF2B5EF4-FFF2-40B4-BE49-F238E27FC236}">
                <a16:creationId xmlns:a16="http://schemas.microsoft.com/office/drawing/2014/main" id="{583E73AC-8D9A-4613-8A51-A109112944C8}"/>
              </a:ext>
            </a:extLst>
          </p:cNvPr>
          <p:cNvSpPr>
            <a:spLocks noChangeShapeType="1"/>
          </p:cNvSpPr>
          <p:nvPr/>
        </p:nvSpPr>
        <p:spPr bwMode="auto">
          <a:xfrm>
            <a:off x="2339975" y="4149725"/>
            <a:ext cx="16557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6" name="Line 8">
            <a:extLst>
              <a:ext uri="{FF2B5EF4-FFF2-40B4-BE49-F238E27FC236}">
                <a16:creationId xmlns:a16="http://schemas.microsoft.com/office/drawing/2014/main" id="{E5924590-B15B-41A9-AADE-CC2FDC54BCAB}"/>
              </a:ext>
            </a:extLst>
          </p:cNvPr>
          <p:cNvSpPr>
            <a:spLocks noChangeShapeType="1"/>
          </p:cNvSpPr>
          <p:nvPr/>
        </p:nvSpPr>
        <p:spPr bwMode="auto">
          <a:xfrm>
            <a:off x="2124075" y="3860800"/>
            <a:ext cx="23764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7" name="Text Box 9">
            <a:extLst>
              <a:ext uri="{FF2B5EF4-FFF2-40B4-BE49-F238E27FC236}">
                <a16:creationId xmlns:a16="http://schemas.microsoft.com/office/drawing/2014/main" id="{95579F06-4DA9-483F-BD7C-22C5DBC2C9D6}"/>
              </a:ext>
            </a:extLst>
          </p:cNvPr>
          <p:cNvSpPr txBox="1">
            <a:spLocks noChangeArrowheads="1"/>
          </p:cNvSpPr>
          <p:nvPr/>
        </p:nvSpPr>
        <p:spPr bwMode="auto">
          <a:xfrm>
            <a:off x="1619250" y="3716338"/>
            <a:ext cx="576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r>
              <a:rPr kumimoji="0" lang="hu-HU" altLang="hu-HU" sz="18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2</a:t>
            </a:r>
          </a:p>
        </p:txBody>
      </p:sp>
      <p:sp>
        <p:nvSpPr>
          <p:cNvPr id="12298" name="Text Box 10">
            <a:extLst>
              <a:ext uri="{FF2B5EF4-FFF2-40B4-BE49-F238E27FC236}">
                <a16:creationId xmlns:a16="http://schemas.microsoft.com/office/drawing/2014/main" id="{72BA447B-0D9D-41E5-BA59-D7CC95A803E5}"/>
              </a:ext>
            </a:extLst>
          </p:cNvPr>
          <p:cNvSpPr txBox="1">
            <a:spLocks noChangeArrowheads="1"/>
          </p:cNvSpPr>
          <p:nvPr/>
        </p:nvSpPr>
        <p:spPr bwMode="auto">
          <a:xfrm>
            <a:off x="1908175" y="3998913"/>
            <a:ext cx="576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r>
              <a:rPr kumimoji="0" lang="hu-HU" altLang="hu-HU" sz="18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1</a:t>
            </a:r>
          </a:p>
        </p:txBody>
      </p:sp>
      <p:sp>
        <p:nvSpPr>
          <p:cNvPr id="12299" name="Text Box 11">
            <a:extLst>
              <a:ext uri="{FF2B5EF4-FFF2-40B4-BE49-F238E27FC236}">
                <a16:creationId xmlns:a16="http://schemas.microsoft.com/office/drawing/2014/main" id="{B32ACEC6-85DD-4247-B744-D7217873D61B}"/>
              </a:ext>
            </a:extLst>
          </p:cNvPr>
          <p:cNvSpPr txBox="1">
            <a:spLocks noChangeArrowheads="1"/>
          </p:cNvSpPr>
          <p:nvPr/>
        </p:nvSpPr>
        <p:spPr bwMode="auto">
          <a:xfrm>
            <a:off x="2339975" y="4292600"/>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r>
              <a:rPr kumimoji="0" lang="hu-HU" altLang="hu-HU" sz="18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0</a:t>
            </a:r>
          </a:p>
        </p:txBody>
      </p:sp>
      <p:sp>
        <p:nvSpPr>
          <p:cNvPr id="12301" name="Line 13">
            <a:extLst>
              <a:ext uri="{FF2B5EF4-FFF2-40B4-BE49-F238E27FC236}">
                <a16:creationId xmlns:a16="http://schemas.microsoft.com/office/drawing/2014/main" id="{5DB2C40F-2333-4F3E-85A4-759C25331E8D}"/>
              </a:ext>
            </a:extLst>
          </p:cNvPr>
          <p:cNvSpPr>
            <a:spLocks noChangeShapeType="1"/>
          </p:cNvSpPr>
          <p:nvPr/>
        </p:nvSpPr>
        <p:spPr bwMode="auto">
          <a:xfrm flipH="1">
            <a:off x="4716463" y="1341438"/>
            <a:ext cx="935037"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02" name="Text Box 14">
            <a:extLst>
              <a:ext uri="{FF2B5EF4-FFF2-40B4-BE49-F238E27FC236}">
                <a16:creationId xmlns:a16="http://schemas.microsoft.com/office/drawing/2014/main" id="{AEEFB035-B070-4C84-8886-50D51AE7AEC5}"/>
              </a:ext>
            </a:extLst>
          </p:cNvPr>
          <p:cNvSpPr txBox="1">
            <a:spLocks noChangeArrowheads="1"/>
          </p:cNvSpPr>
          <p:nvPr/>
        </p:nvSpPr>
        <p:spPr bwMode="auto">
          <a:xfrm>
            <a:off x="5651500" y="1196975"/>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r>
              <a:rPr kumimoji="0" lang="hu-HU" altLang="hu-HU" sz="18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63</a:t>
            </a:r>
          </a:p>
        </p:txBody>
      </p:sp>
    </p:spTree>
    <p:extLst>
      <p:ext uri="{BB962C8B-B14F-4D97-AF65-F5344CB8AC3E}">
        <p14:creationId xmlns:p14="http://schemas.microsoft.com/office/powerpoint/2010/main" val="3084718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FDDC05C-D0AD-4597-8058-6FB80298A226}"/>
              </a:ext>
            </a:extLst>
          </p:cNvPr>
          <p:cNvSpPr>
            <a:spLocks noChangeArrowheads="1"/>
          </p:cNvSpPr>
          <p:nvPr/>
        </p:nvSpPr>
        <p:spPr bwMode="auto">
          <a:xfrm>
            <a:off x="1761565" y="1380565"/>
            <a:ext cx="5638800" cy="4114800"/>
          </a:xfrm>
          <a:prstGeom prst="rect">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5" name="Text Box 3">
            <a:extLst>
              <a:ext uri="{FF2B5EF4-FFF2-40B4-BE49-F238E27FC236}">
                <a16:creationId xmlns:a16="http://schemas.microsoft.com/office/drawing/2014/main" id="{527C314C-1C99-4CEB-A2F8-28A56227FDBA}"/>
              </a:ext>
            </a:extLst>
          </p:cNvPr>
          <p:cNvSpPr txBox="1">
            <a:spLocks noChangeArrowheads="1"/>
          </p:cNvSpPr>
          <p:nvPr/>
        </p:nvSpPr>
        <p:spPr bwMode="auto">
          <a:xfrm>
            <a:off x="2438400" y="1828800"/>
            <a:ext cx="299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1" u="none" strike="noStrike" kern="1200" cap="none" spc="0" normalizeH="0" baseline="0" noProof="0">
                <a:ln>
                  <a:noFill/>
                </a:ln>
                <a:solidFill>
                  <a:srgbClr val="FF0000"/>
                </a:solidFill>
                <a:effectLst/>
                <a:uLnTx/>
                <a:uFillTx/>
                <a:latin typeface="Arial" panose="020B0604020202020204" pitchFamily="34" charset="0"/>
                <a:ea typeface="+mn-ea"/>
                <a:cs typeface="+mn-cs"/>
              </a:rPr>
              <a:t>gazdaság (korlátlan)</a:t>
            </a:r>
          </a:p>
        </p:txBody>
      </p:sp>
      <p:sp>
        <p:nvSpPr>
          <p:cNvPr id="90116" name="Oval 4">
            <a:extLst>
              <a:ext uri="{FF2B5EF4-FFF2-40B4-BE49-F238E27FC236}">
                <a16:creationId xmlns:a16="http://schemas.microsoft.com/office/drawing/2014/main" id="{C39CE3BF-1932-4D2D-B412-5D0F20EF7CE7}"/>
              </a:ext>
            </a:extLst>
          </p:cNvPr>
          <p:cNvSpPr>
            <a:spLocks noChangeArrowheads="1"/>
          </p:cNvSpPr>
          <p:nvPr/>
        </p:nvSpPr>
        <p:spPr bwMode="auto">
          <a:xfrm>
            <a:off x="3563938" y="3429000"/>
            <a:ext cx="3384550" cy="14478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400" b="0" i="1" u="none" strike="noStrike" kern="1200" cap="none" spc="0" normalizeH="0" baseline="0" noProof="0">
                <a:ln>
                  <a:noFill/>
                </a:ln>
                <a:solidFill>
                  <a:srgbClr val="336600"/>
                </a:solidFill>
                <a:effectLst/>
                <a:uLnTx/>
                <a:uFillTx/>
                <a:latin typeface="Arial" panose="020B0604020202020204" pitchFamily="34" charset="0"/>
                <a:ea typeface="+mn-ea"/>
                <a:cs typeface="+mn-cs"/>
              </a:rPr>
              <a:t>ökoszisztéma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kitermelő szektor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hulladékok</a:t>
            </a:r>
          </a:p>
        </p:txBody>
      </p:sp>
      <p:sp>
        <p:nvSpPr>
          <p:cNvPr id="90117" name="Line 5">
            <a:extLst>
              <a:ext uri="{FF2B5EF4-FFF2-40B4-BE49-F238E27FC236}">
                <a16:creationId xmlns:a16="http://schemas.microsoft.com/office/drawing/2014/main" id="{1AC54493-9E81-4C75-BA69-0A2A12055C16}"/>
              </a:ext>
            </a:extLst>
          </p:cNvPr>
          <p:cNvSpPr>
            <a:spLocks noChangeShapeType="1"/>
          </p:cNvSpPr>
          <p:nvPr/>
        </p:nvSpPr>
        <p:spPr bwMode="auto">
          <a:xfrm>
            <a:off x="3200400" y="4495800"/>
            <a:ext cx="9906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8" name="Line 6">
            <a:extLst>
              <a:ext uri="{FF2B5EF4-FFF2-40B4-BE49-F238E27FC236}">
                <a16:creationId xmlns:a16="http://schemas.microsoft.com/office/drawing/2014/main" id="{50FFA8DB-EBDF-4960-8DCC-E8AFD334D4C5}"/>
              </a:ext>
            </a:extLst>
          </p:cNvPr>
          <p:cNvSpPr>
            <a:spLocks noChangeShapeType="1"/>
          </p:cNvSpPr>
          <p:nvPr/>
        </p:nvSpPr>
        <p:spPr bwMode="auto">
          <a:xfrm flipH="1">
            <a:off x="3124200" y="4191000"/>
            <a:ext cx="1066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9" name="Text Box 7">
            <a:extLst>
              <a:ext uri="{FF2B5EF4-FFF2-40B4-BE49-F238E27FC236}">
                <a16:creationId xmlns:a16="http://schemas.microsoft.com/office/drawing/2014/main" id="{FB648367-3ADE-4CB3-AF60-02A81E8FB930}"/>
              </a:ext>
            </a:extLst>
          </p:cNvPr>
          <p:cNvSpPr txBox="1">
            <a:spLocks noChangeArrowheads="1"/>
          </p:cNvSpPr>
          <p:nvPr/>
        </p:nvSpPr>
        <p:spPr bwMode="auto">
          <a:xfrm>
            <a:off x="684213" y="0"/>
            <a:ext cx="287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„cél a gazdasági növekedés fokozása”</a:t>
            </a:r>
          </a:p>
        </p:txBody>
      </p:sp>
      <p:sp>
        <p:nvSpPr>
          <p:cNvPr id="90120" name="Text Box 8">
            <a:extLst>
              <a:ext uri="{FF2B5EF4-FFF2-40B4-BE49-F238E27FC236}">
                <a16:creationId xmlns:a16="http://schemas.microsoft.com/office/drawing/2014/main" id="{282DFEB6-2B0A-404D-8027-77D10B28863C}"/>
              </a:ext>
            </a:extLst>
          </p:cNvPr>
          <p:cNvSpPr txBox="1">
            <a:spLocks noChangeArrowheads="1"/>
          </p:cNvSpPr>
          <p:nvPr/>
        </p:nvSpPr>
        <p:spPr bwMode="auto">
          <a:xfrm>
            <a:off x="6588125" y="6216650"/>
            <a:ext cx="2160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1" u="none" strike="noStrike" kern="1200" cap="none" spc="0" normalizeH="0" baseline="0" noProof="0">
                <a:ln>
                  <a:noFill/>
                </a:ln>
                <a:solidFill>
                  <a:srgbClr val="0000FF"/>
                </a:solidFill>
                <a:effectLst>
                  <a:outerShdw blurRad="38100" dist="38100" dir="2700000" algn="tl">
                    <a:srgbClr val="C0C0C0"/>
                  </a:outerShdw>
                </a:effectLst>
                <a:uLnTx/>
                <a:uFillTx/>
                <a:latin typeface="Arial" panose="020B0604020202020204" pitchFamily="34" charset="0"/>
                <a:ea typeface="+mn-ea"/>
                <a:cs typeface="+mn-cs"/>
              </a:rPr>
              <a:t>Herman F..Daly „karikatúrája”</a:t>
            </a:r>
          </a:p>
        </p:txBody>
      </p:sp>
      <p:sp>
        <p:nvSpPr>
          <p:cNvPr id="90121" name="AutoShape 9">
            <a:extLst>
              <a:ext uri="{FF2B5EF4-FFF2-40B4-BE49-F238E27FC236}">
                <a16:creationId xmlns:a16="http://schemas.microsoft.com/office/drawing/2014/main" id="{25541A20-370D-4F61-B86F-456B2E3B4F1A}"/>
              </a:ext>
            </a:extLst>
          </p:cNvPr>
          <p:cNvSpPr>
            <a:spLocks noChangeArrowheads="1"/>
          </p:cNvSpPr>
          <p:nvPr/>
        </p:nvSpPr>
        <p:spPr bwMode="auto">
          <a:xfrm>
            <a:off x="7380288" y="3068638"/>
            <a:ext cx="1152525" cy="431800"/>
          </a:xfrm>
          <a:prstGeom prst="rightArrow">
            <a:avLst>
              <a:gd name="adj1" fmla="val 50000"/>
              <a:gd name="adj2" fmla="val 66728"/>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2" name="AutoShape 10">
            <a:extLst>
              <a:ext uri="{FF2B5EF4-FFF2-40B4-BE49-F238E27FC236}">
                <a16:creationId xmlns:a16="http://schemas.microsoft.com/office/drawing/2014/main" id="{FFF9E3A7-1BEC-4006-90BD-B344F08BCE86}"/>
              </a:ext>
            </a:extLst>
          </p:cNvPr>
          <p:cNvSpPr>
            <a:spLocks noChangeArrowheads="1"/>
          </p:cNvSpPr>
          <p:nvPr/>
        </p:nvSpPr>
        <p:spPr bwMode="auto">
          <a:xfrm>
            <a:off x="611188" y="3068638"/>
            <a:ext cx="1152525" cy="504825"/>
          </a:xfrm>
          <a:prstGeom prst="leftArrow">
            <a:avLst>
              <a:gd name="adj1" fmla="val 50000"/>
              <a:gd name="adj2" fmla="val 57075"/>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3" name="AutoShape 11">
            <a:extLst>
              <a:ext uri="{FF2B5EF4-FFF2-40B4-BE49-F238E27FC236}">
                <a16:creationId xmlns:a16="http://schemas.microsoft.com/office/drawing/2014/main" id="{0512E9A0-CB31-43F9-951A-1BBCECBCA286}"/>
              </a:ext>
            </a:extLst>
          </p:cNvPr>
          <p:cNvSpPr>
            <a:spLocks noChangeArrowheads="1"/>
          </p:cNvSpPr>
          <p:nvPr/>
        </p:nvSpPr>
        <p:spPr bwMode="auto">
          <a:xfrm>
            <a:off x="4356100" y="333375"/>
            <a:ext cx="503238" cy="1079500"/>
          </a:xfrm>
          <a:prstGeom prst="upArrow">
            <a:avLst>
              <a:gd name="adj1" fmla="val 50000"/>
              <a:gd name="adj2" fmla="val 53628"/>
            </a:avLst>
          </a:prstGeom>
          <a:solidFill>
            <a:srgbClr val="EDB1CC">
              <a:alpha val="98000"/>
            </a:srgbClr>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4" name="AutoShape 12">
            <a:extLst>
              <a:ext uri="{FF2B5EF4-FFF2-40B4-BE49-F238E27FC236}">
                <a16:creationId xmlns:a16="http://schemas.microsoft.com/office/drawing/2014/main" id="{CE4FE8A8-E670-4D0E-B117-8688162A2A63}"/>
              </a:ext>
            </a:extLst>
          </p:cNvPr>
          <p:cNvSpPr>
            <a:spLocks noChangeArrowheads="1"/>
          </p:cNvSpPr>
          <p:nvPr/>
        </p:nvSpPr>
        <p:spPr bwMode="auto">
          <a:xfrm>
            <a:off x="4356100" y="5445125"/>
            <a:ext cx="576263" cy="1008063"/>
          </a:xfrm>
          <a:prstGeom prst="downArrow">
            <a:avLst>
              <a:gd name="adj1" fmla="val 50000"/>
              <a:gd name="adj2" fmla="val 43733"/>
            </a:avLst>
          </a:prstGeom>
          <a:solidFill>
            <a:srgbClr val="EDB1CC">
              <a:alpha val="98000"/>
            </a:srgbClr>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5" name="AutoShape 13">
            <a:extLst>
              <a:ext uri="{FF2B5EF4-FFF2-40B4-BE49-F238E27FC236}">
                <a16:creationId xmlns:a16="http://schemas.microsoft.com/office/drawing/2014/main" id="{703ACEE2-E14A-4D31-996F-936F7EFC0E33}"/>
              </a:ext>
            </a:extLst>
          </p:cNvPr>
          <p:cNvSpPr>
            <a:spLocks noChangeArrowheads="1"/>
          </p:cNvSpPr>
          <p:nvPr/>
        </p:nvSpPr>
        <p:spPr bwMode="auto">
          <a:xfrm rot="2434980">
            <a:off x="7289800" y="501650"/>
            <a:ext cx="554038" cy="1079500"/>
          </a:xfrm>
          <a:prstGeom prst="upArrow">
            <a:avLst>
              <a:gd name="adj1" fmla="val 50000"/>
              <a:gd name="adj2" fmla="val 48711"/>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6" name="AutoShape 14">
            <a:extLst>
              <a:ext uri="{FF2B5EF4-FFF2-40B4-BE49-F238E27FC236}">
                <a16:creationId xmlns:a16="http://schemas.microsoft.com/office/drawing/2014/main" id="{FD5ECB98-35EA-4CE2-A25A-244F65C6B7B4}"/>
              </a:ext>
            </a:extLst>
          </p:cNvPr>
          <p:cNvSpPr>
            <a:spLocks noChangeArrowheads="1"/>
          </p:cNvSpPr>
          <p:nvPr/>
        </p:nvSpPr>
        <p:spPr bwMode="auto">
          <a:xfrm rot="2091019">
            <a:off x="811213" y="858838"/>
            <a:ext cx="1143000" cy="522287"/>
          </a:xfrm>
          <a:prstGeom prst="leftArrow">
            <a:avLst>
              <a:gd name="adj1" fmla="val 50000"/>
              <a:gd name="adj2" fmla="val 54711"/>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7" name="AutoShape 15">
            <a:extLst>
              <a:ext uri="{FF2B5EF4-FFF2-40B4-BE49-F238E27FC236}">
                <a16:creationId xmlns:a16="http://schemas.microsoft.com/office/drawing/2014/main" id="{C82FCC2E-2C6F-4BA0-A4CD-57AF0479E26D}"/>
              </a:ext>
            </a:extLst>
          </p:cNvPr>
          <p:cNvSpPr>
            <a:spLocks noChangeArrowheads="1"/>
          </p:cNvSpPr>
          <p:nvPr/>
        </p:nvSpPr>
        <p:spPr bwMode="auto">
          <a:xfrm rot="-2212194">
            <a:off x="809625" y="5407025"/>
            <a:ext cx="1193800" cy="600075"/>
          </a:xfrm>
          <a:prstGeom prst="leftArrow">
            <a:avLst>
              <a:gd name="adj1" fmla="val 50000"/>
              <a:gd name="adj2" fmla="val 49735"/>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28" name="AutoShape 16">
            <a:extLst>
              <a:ext uri="{FF2B5EF4-FFF2-40B4-BE49-F238E27FC236}">
                <a16:creationId xmlns:a16="http://schemas.microsoft.com/office/drawing/2014/main" id="{E6368EAC-6E50-492A-B7CC-86191B6ED357}"/>
              </a:ext>
            </a:extLst>
          </p:cNvPr>
          <p:cNvSpPr>
            <a:spLocks noChangeArrowheads="1"/>
          </p:cNvSpPr>
          <p:nvPr/>
        </p:nvSpPr>
        <p:spPr bwMode="auto">
          <a:xfrm rot="2310713">
            <a:off x="7167563" y="5456238"/>
            <a:ext cx="1235075" cy="590550"/>
          </a:xfrm>
          <a:prstGeom prst="rightArrow">
            <a:avLst>
              <a:gd name="adj1" fmla="val 50000"/>
              <a:gd name="adj2" fmla="val 52285"/>
            </a:avLst>
          </a:prstGeom>
          <a:solidFill>
            <a:srgbClr val="EDB1CC"/>
          </a:solidFill>
          <a:ln w="9525">
            <a:solidFill>
              <a:srgbClr val="EDB1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96106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2">
            <a:extLst>
              <a:ext uri="{FF2B5EF4-FFF2-40B4-BE49-F238E27FC236}">
                <a16:creationId xmlns:a16="http://schemas.microsoft.com/office/drawing/2014/main" id="{FB37C382-8DCF-4A39-A0C9-208458019731}"/>
              </a:ext>
            </a:extLst>
          </p:cNvPr>
          <p:cNvSpPr>
            <a:spLocks noChangeArrowheads="1"/>
          </p:cNvSpPr>
          <p:nvPr/>
        </p:nvSpPr>
        <p:spPr bwMode="auto">
          <a:xfrm>
            <a:off x="611188" y="549275"/>
            <a:ext cx="7781925" cy="5256213"/>
          </a:xfrm>
          <a:prstGeom prst="ellipse">
            <a:avLst/>
          </a:prstGeom>
          <a:solidFill>
            <a:srgbClr val="99FF33"/>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5" name="Oval 3">
            <a:extLst>
              <a:ext uri="{FF2B5EF4-FFF2-40B4-BE49-F238E27FC236}">
                <a16:creationId xmlns:a16="http://schemas.microsoft.com/office/drawing/2014/main" id="{5F31495C-1385-4DFC-8BCF-592B6D57E048}"/>
              </a:ext>
            </a:extLst>
          </p:cNvPr>
          <p:cNvSpPr>
            <a:spLocks noChangeArrowheads="1"/>
          </p:cNvSpPr>
          <p:nvPr/>
        </p:nvSpPr>
        <p:spPr bwMode="auto">
          <a:xfrm>
            <a:off x="1908175" y="1447800"/>
            <a:ext cx="5216525" cy="34940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6" name="Oval 4">
            <a:extLst>
              <a:ext uri="{FF2B5EF4-FFF2-40B4-BE49-F238E27FC236}">
                <a16:creationId xmlns:a16="http://schemas.microsoft.com/office/drawing/2014/main" id="{E51B9F95-B8BD-4E07-81E2-C06821FF37D6}"/>
              </a:ext>
            </a:extLst>
          </p:cNvPr>
          <p:cNvSpPr>
            <a:spLocks noChangeArrowheads="1"/>
          </p:cNvSpPr>
          <p:nvPr/>
        </p:nvSpPr>
        <p:spPr bwMode="auto">
          <a:xfrm>
            <a:off x="2819400" y="2133600"/>
            <a:ext cx="3505200" cy="2159000"/>
          </a:xfrm>
          <a:prstGeom prst="ellipse">
            <a:avLst/>
          </a:prstGeom>
          <a:solidFill>
            <a:srgbClr val="EDB1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7" name="Text Box 5">
            <a:extLst>
              <a:ext uri="{FF2B5EF4-FFF2-40B4-BE49-F238E27FC236}">
                <a16:creationId xmlns:a16="http://schemas.microsoft.com/office/drawing/2014/main" id="{7A0456E8-D0D9-463B-8FE9-11793E333823}"/>
              </a:ext>
            </a:extLst>
          </p:cNvPr>
          <p:cNvSpPr txBox="1">
            <a:spLocks noChangeArrowheads="1"/>
          </p:cNvSpPr>
          <p:nvPr/>
        </p:nvSpPr>
        <p:spPr bwMode="auto">
          <a:xfrm>
            <a:off x="2916238" y="76517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ÖKOLÓGIAI RENDSZER (</a:t>
            </a:r>
            <a:r>
              <a:rPr kumimoji="0" lang="hu-HU" altLang="hu-HU"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VÉGES</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38918" name="Text Box 6">
            <a:extLst>
              <a:ext uri="{FF2B5EF4-FFF2-40B4-BE49-F238E27FC236}">
                <a16:creationId xmlns:a16="http://schemas.microsoft.com/office/drawing/2014/main" id="{0B00A913-132A-4E15-B9EA-3E40812CFBB8}"/>
              </a:ext>
            </a:extLst>
          </p:cNvPr>
          <p:cNvSpPr txBox="1">
            <a:spLocks noChangeArrowheads="1"/>
          </p:cNvSpPr>
          <p:nvPr/>
        </p:nvSpPr>
        <p:spPr bwMode="auto">
          <a:xfrm>
            <a:off x="2895600" y="1676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TÁRSADALMI RENDSZER</a:t>
            </a:r>
          </a:p>
        </p:txBody>
      </p:sp>
      <p:sp>
        <p:nvSpPr>
          <p:cNvPr id="38919" name="Text Box 7">
            <a:extLst>
              <a:ext uri="{FF2B5EF4-FFF2-40B4-BE49-F238E27FC236}">
                <a16:creationId xmlns:a16="http://schemas.microsoft.com/office/drawing/2014/main" id="{CA4E6AE0-0DDF-473A-8003-7ED5F3D65D16}"/>
              </a:ext>
            </a:extLst>
          </p:cNvPr>
          <p:cNvSpPr txBox="1">
            <a:spLocks noChangeArrowheads="1"/>
          </p:cNvSpPr>
          <p:nvPr/>
        </p:nvSpPr>
        <p:spPr bwMode="auto">
          <a:xfrm>
            <a:off x="2895600" y="3230563"/>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GAZDASÁGI RENDSZER</a:t>
            </a:r>
          </a:p>
        </p:txBody>
      </p:sp>
      <p:sp>
        <p:nvSpPr>
          <p:cNvPr id="38920" name="Rectangle 8">
            <a:extLst>
              <a:ext uri="{FF2B5EF4-FFF2-40B4-BE49-F238E27FC236}">
                <a16:creationId xmlns:a16="http://schemas.microsoft.com/office/drawing/2014/main" id="{2B736C5E-5EF4-4D88-A639-CB4FF43C5E13}"/>
              </a:ext>
            </a:extLst>
          </p:cNvPr>
          <p:cNvSpPr>
            <a:spLocks noChangeArrowheads="1"/>
          </p:cNvSpPr>
          <p:nvPr/>
        </p:nvSpPr>
        <p:spPr bwMode="auto">
          <a:xfrm>
            <a:off x="3733800" y="2852738"/>
            <a:ext cx="167640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Ipari alrendszer</a:t>
            </a:r>
          </a:p>
        </p:txBody>
      </p:sp>
      <p:sp>
        <p:nvSpPr>
          <p:cNvPr id="38921" name="Rectangle 9">
            <a:extLst>
              <a:ext uri="{FF2B5EF4-FFF2-40B4-BE49-F238E27FC236}">
                <a16:creationId xmlns:a16="http://schemas.microsoft.com/office/drawing/2014/main" id="{2C6C20FA-0861-4040-BCB2-EFBF33948627}"/>
              </a:ext>
            </a:extLst>
          </p:cNvPr>
          <p:cNvSpPr>
            <a:spLocks noChangeArrowheads="1"/>
          </p:cNvSpPr>
          <p:nvPr/>
        </p:nvSpPr>
        <p:spPr bwMode="auto">
          <a:xfrm>
            <a:off x="3962400" y="2286000"/>
            <a:ext cx="167640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Hozzáadott érték </a:t>
            </a:r>
            <a:r>
              <a:rPr kumimoji="0" lang="hu-HU" altLang="hu-HU"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VA</a:t>
            </a:r>
          </a:p>
        </p:txBody>
      </p:sp>
      <p:sp>
        <p:nvSpPr>
          <p:cNvPr id="38922" name="Line 10">
            <a:extLst>
              <a:ext uri="{FF2B5EF4-FFF2-40B4-BE49-F238E27FC236}">
                <a16:creationId xmlns:a16="http://schemas.microsoft.com/office/drawing/2014/main" id="{DAA33A80-5170-4EA5-B7AF-0E541EED9488}"/>
              </a:ext>
            </a:extLst>
          </p:cNvPr>
          <p:cNvSpPr>
            <a:spLocks noChangeShapeType="1"/>
          </p:cNvSpPr>
          <p:nvPr/>
        </p:nvSpPr>
        <p:spPr bwMode="auto">
          <a:xfrm flipV="1">
            <a:off x="5410200" y="2590800"/>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23" name="Line 11">
            <a:extLst>
              <a:ext uri="{FF2B5EF4-FFF2-40B4-BE49-F238E27FC236}">
                <a16:creationId xmlns:a16="http://schemas.microsoft.com/office/drawing/2014/main" id="{0BEFF31F-0401-4BAC-96A7-F09695C22812}"/>
              </a:ext>
            </a:extLst>
          </p:cNvPr>
          <p:cNvSpPr>
            <a:spLocks noChangeShapeType="1"/>
          </p:cNvSpPr>
          <p:nvPr/>
        </p:nvSpPr>
        <p:spPr bwMode="auto">
          <a:xfrm flipV="1">
            <a:off x="5410200" y="2362200"/>
            <a:ext cx="762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24" name="Text Box 12">
            <a:extLst>
              <a:ext uri="{FF2B5EF4-FFF2-40B4-BE49-F238E27FC236}">
                <a16:creationId xmlns:a16="http://schemas.microsoft.com/office/drawing/2014/main" id="{49003F6A-5071-409E-966B-CA1F9B705BB5}"/>
              </a:ext>
            </a:extLst>
          </p:cNvPr>
          <p:cNvSpPr txBox="1">
            <a:spLocks noChangeArrowheads="1"/>
          </p:cNvSpPr>
          <p:nvPr/>
        </p:nvSpPr>
        <p:spPr bwMode="auto">
          <a:xfrm>
            <a:off x="6172200" y="2057400"/>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Y</a:t>
            </a:r>
          </a:p>
        </p:txBody>
      </p:sp>
      <p:sp>
        <p:nvSpPr>
          <p:cNvPr id="38925" name="Text Box 13">
            <a:extLst>
              <a:ext uri="{FF2B5EF4-FFF2-40B4-BE49-F238E27FC236}">
                <a16:creationId xmlns:a16="http://schemas.microsoft.com/office/drawing/2014/main" id="{C0D5DCF0-CDC2-4243-979E-9C051F841095}"/>
              </a:ext>
            </a:extLst>
          </p:cNvPr>
          <p:cNvSpPr txBox="1">
            <a:spLocks noChangeArrowheads="1"/>
          </p:cNvSpPr>
          <p:nvPr/>
        </p:nvSpPr>
        <p:spPr bwMode="auto">
          <a:xfrm>
            <a:off x="6400800" y="2133600"/>
            <a:ext cx="1066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Kedvező kibocsátás</a:t>
            </a:r>
          </a:p>
        </p:txBody>
      </p:sp>
      <p:sp>
        <p:nvSpPr>
          <p:cNvPr id="38926" name="Line 14">
            <a:extLst>
              <a:ext uri="{FF2B5EF4-FFF2-40B4-BE49-F238E27FC236}">
                <a16:creationId xmlns:a16="http://schemas.microsoft.com/office/drawing/2014/main" id="{1E83F131-EDE1-4368-AACD-E965C88846A8}"/>
              </a:ext>
            </a:extLst>
          </p:cNvPr>
          <p:cNvSpPr>
            <a:spLocks noChangeShapeType="1"/>
          </p:cNvSpPr>
          <p:nvPr/>
        </p:nvSpPr>
        <p:spPr bwMode="auto">
          <a:xfrm>
            <a:off x="5410200" y="28956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27" name="Text Box 15">
            <a:extLst>
              <a:ext uri="{FF2B5EF4-FFF2-40B4-BE49-F238E27FC236}">
                <a16:creationId xmlns:a16="http://schemas.microsoft.com/office/drawing/2014/main" id="{C7FD323A-CF4B-4D26-89CA-D3E57D50F72C}"/>
              </a:ext>
            </a:extLst>
          </p:cNvPr>
          <p:cNvSpPr txBox="1">
            <a:spLocks noChangeArrowheads="1"/>
          </p:cNvSpPr>
          <p:nvPr/>
        </p:nvSpPr>
        <p:spPr bwMode="auto">
          <a:xfrm>
            <a:off x="6477000" y="27432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Em</a:t>
            </a:r>
          </a:p>
        </p:txBody>
      </p:sp>
      <p:sp>
        <p:nvSpPr>
          <p:cNvPr id="38928" name="Text Box 16">
            <a:extLst>
              <a:ext uri="{FF2B5EF4-FFF2-40B4-BE49-F238E27FC236}">
                <a16:creationId xmlns:a16="http://schemas.microsoft.com/office/drawing/2014/main" id="{889F9041-7CCC-4CD0-B88B-8673110038BC}"/>
              </a:ext>
            </a:extLst>
          </p:cNvPr>
          <p:cNvSpPr txBox="1">
            <a:spLocks noChangeArrowheads="1"/>
          </p:cNvSpPr>
          <p:nvPr/>
        </p:nvSpPr>
        <p:spPr bwMode="auto">
          <a:xfrm>
            <a:off x="6400800" y="29718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Foglalkoztatás</a:t>
            </a:r>
          </a:p>
        </p:txBody>
      </p:sp>
      <p:sp>
        <p:nvSpPr>
          <p:cNvPr id="38929" name="Line 17">
            <a:extLst>
              <a:ext uri="{FF2B5EF4-FFF2-40B4-BE49-F238E27FC236}">
                <a16:creationId xmlns:a16="http://schemas.microsoft.com/office/drawing/2014/main" id="{1281F7E3-F801-4F72-9D1C-A73DF8529BFC}"/>
              </a:ext>
            </a:extLst>
          </p:cNvPr>
          <p:cNvSpPr>
            <a:spLocks noChangeShapeType="1"/>
          </p:cNvSpPr>
          <p:nvPr/>
        </p:nvSpPr>
        <p:spPr bwMode="auto">
          <a:xfrm>
            <a:off x="5410200" y="2971800"/>
            <a:ext cx="1676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30" name="Text Box 18">
            <a:extLst>
              <a:ext uri="{FF2B5EF4-FFF2-40B4-BE49-F238E27FC236}">
                <a16:creationId xmlns:a16="http://schemas.microsoft.com/office/drawing/2014/main" id="{CDB63A3A-D90A-42CC-9893-CAE93949BAF7}"/>
              </a:ext>
            </a:extLst>
          </p:cNvPr>
          <p:cNvSpPr txBox="1">
            <a:spLocks noChangeArrowheads="1"/>
          </p:cNvSpPr>
          <p:nvPr/>
        </p:nvSpPr>
        <p:spPr bwMode="auto">
          <a:xfrm>
            <a:off x="6781800" y="38100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Hulladék</a:t>
            </a:r>
          </a:p>
        </p:txBody>
      </p:sp>
      <p:sp>
        <p:nvSpPr>
          <p:cNvPr id="38931" name="Text Box 19">
            <a:extLst>
              <a:ext uri="{FF2B5EF4-FFF2-40B4-BE49-F238E27FC236}">
                <a16:creationId xmlns:a16="http://schemas.microsoft.com/office/drawing/2014/main" id="{B42FAFC3-7330-47D5-9D62-21A0339A14D4}"/>
              </a:ext>
            </a:extLst>
          </p:cNvPr>
          <p:cNvSpPr txBox="1">
            <a:spLocks noChangeArrowheads="1"/>
          </p:cNvSpPr>
          <p:nvPr/>
        </p:nvSpPr>
        <p:spPr bwMode="auto">
          <a:xfrm>
            <a:off x="7086600" y="3581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t>
            </a:r>
          </a:p>
        </p:txBody>
      </p:sp>
      <p:sp>
        <p:nvSpPr>
          <p:cNvPr id="38932" name="Text Box 20">
            <a:extLst>
              <a:ext uri="{FF2B5EF4-FFF2-40B4-BE49-F238E27FC236}">
                <a16:creationId xmlns:a16="http://schemas.microsoft.com/office/drawing/2014/main" id="{B78D25C8-4602-4259-B57F-2754CBE5B838}"/>
              </a:ext>
            </a:extLst>
          </p:cNvPr>
          <p:cNvSpPr txBox="1">
            <a:spLocks noChangeArrowheads="1"/>
          </p:cNvSpPr>
          <p:nvPr/>
        </p:nvSpPr>
        <p:spPr bwMode="auto">
          <a:xfrm>
            <a:off x="3276600" y="3048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a:t>
            </a:r>
          </a:p>
        </p:txBody>
      </p:sp>
      <p:sp>
        <p:nvSpPr>
          <p:cNvPr id="38933" name="Text Box 21">
            <a:extLst>
              <a:ext uri="{FF2B5EF4-FFF2-40B4-BE49-F238E27FC236}">
                <a16:creationId xmlns:a16="http://schemas.microsoft.com/office/drawing/2014/main" id="{33175222-60C4-4890-8154-174E4E171D93}"/>
              </a:ext>
            </a:extLst>
          </p:cNvPr>
          <p:cNvSpPr txBox="1">
            <a:spLocks noChangeArrowheads="1"/>
          </p:cNvSpPr>
          <p:nvPr/>
        </p:nvSpPr>
        <p:spPr bwMode="auto">
          <a:xfrm>
            <a:off x="2895600" y="28194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Tőke</a:t>
            </a:r>
          </a:p>
        </p:txBody>
      </p:sp>
      <p:sp>
        <p:nvSpPr>
          <p:cNvPr id="38934" name="Line 22">
            <a:extLst>
              <a:ext uri="{FF2B5EF4-FFF2-40B4-BE49-F238E27FC236}">
                <a16:creationId xmlns:a16="http://schemas.microsoft.com/office/drawing/2014/main" id="{DF024DD6-5662-439B-9BBD-CD4D199FC806}"/>
              </a:ext>
            </a:extLst>
          </p:cNvPr>
          <p:cNvSpPr>
            <a:spLocks noChangeShapeType="1"/>
          </p:cNvSpPr>
          <p:nvPr/>
        </p:nvSpPr>
        <p:spPr bwMode="auto">
          <a:xfrm flipV="1">
            <a:off x="3429000" y="2895600"/>
            <a:ext cx="30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35" name="Line 23">
            <a:extLst>
              <a:ext uri="{FF2B5EF4-FFF2-40B4-BE49-F238E27FC236}">
                <a16:creationId xmlns:a16="http://schemas.microsoft.com/office/drawing/2014/main" id="{B9842A9B-9298-46BB-9B3F-414F419FC286}"/>
              </a:ext>
            </a:extLst>
          </p:cNvPr>
          <p:cNvSpPr>
            <a:spLocks noChangeShapeType="1"/>
          </p:cNvSpPr>
          <p:nvPr/>
        </p:nvSpPr>
        <p:spPr bwMode="auto">
          <a:xfrm>
            <a:off x="2514600" y="28194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36" name="Text Box 24">
            <a:extLst>
              <a:ext uri="{FF2B5EF4-FFF2-40B4-BE49-F238E27FC236}">
                <a16:creationId xmlns:a16="http://schemas.microsoft.com/office/drawing/2014/main" id="{1AD7462C-D7BC-4BC0-BD84-A865989879F5}"/>
              </a:ext>
            </a:extLst>
          </p:cNvPr>
          <p:cNvSpPr txBox="1">
            <a:spLocks noChangeArrowheads="1"/>
          </p:cNvSpPr>
          <p:nvPr/>
        </p:nvSpPr>
        <p:spPr bwMode="auto">
          <a:xfrm>
            <a:off x="1981200" y="2514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Munkaerő</a:t>
            </a:r>
          </a:p>
        </p:txBody>
      </p:sp>
      <p:sp>
        <p:nvSpPr>
          <p:cNvPr id="38937" name="Text Box 25">
            <a:extLst>
              <a:ext uri="{FF2B5EF4-FFF2-40B4-BE49-F238E27FC236}">
                <a16:creationId xmlns:a16="http://schemas.microsoft.com/office/drawing/2014/main" id="{807BA366-9848-42FF-8B8F-6A28C6D1C188}"/>
              </a:ext>
            </a:extLst>
          </p:cNvPr>
          <p:cNvSpPr txBox="1">
            <a:spLocks noChangeArrowheads="1"/>
          </p:cNvSpPr>
          <p:nvPr/>
        </p:nvSpPr>
        <p:spPr bwMode="auto">
          <a:xfrm>
            <a:off x="2209800" y="27432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p>
        </p:txBody>
      </p:sp>
      <p:sp>
        <p:nvSpPr>
          <p:cNvPr id="38938" name="Line 26">
            <a:extLst>
              <a:ext uri="{FF2B5EF4-FFF2-40B4-BE49-F238E27FC236}">
                <a16:creationId xmlns:a16="http://schemas.microsoft.com/office/drawing/2014/main" id="{EFFE7F68-4CD6-403B-BDB4-96D9546CF1D3}"/>
              </a:ext>
            </a:extLst>
          </p:cNvPr>
          <p:cNvSpPr>
            <a:spLocks noChangeShapeType="1"/>
          </p:cNvSpPr>
          <p:nvPr/>
        </p:nvSpPr>
        <p:spPr bwMode="auto">
          <a:xfrm>
            <a:off x="1524000" y="22860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39" name="Line 27">
            <a:extLst>
              <a:ext uri="{FF2B5EF4-FFF2-40B4-BE49-F238E27FC236}">
                <a16:creationId xmlns:a16="http://schemas.microsoft.com/office/drawing/2014/main" id="{36AB537A-1037-49E4-8BE1-659922655A0F}"/>
              </a:ext>
            </a:extLst>
          </p:cNvPr>
          <p:cNvSpPr>
            <a:spLocks noChangeShapeType="1"/>
          </p:cNvSpPr>
          <p:nvPr/>
        </p:nvSpPr>
        <p:spPr bwMode="auto">
          <a:xfrm>
            <a:off x="2133600" y="1524000"/>
            <a:ext cx="16764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40" name="Text Box 28">
            <a:extLst>
              <a:ext uri="{FF2B5EF4-FFF2-40B4-BE49-F238E27FC236}">
                <a16:creationId xmlns:a16="http://schemas.microsoft.com/office/drawing/2014/main" id="{F33D08CE-3FDE-4599-9E5A-29558A61850B}"/>
              </a:ext>
            </a:extLst>
          </p:cNvPr>
          <p:cNvSpPr txBox="1">
            <a:spLocks noChangeArrowheads="1"/>
          </p:cNvSpPr>
          <p:nvPr/>
        </p:nvSpPr>
        <p:spPr bwMode="auto">
          <a:xfrm>
            <a:off x="838200" y="2286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a:t>
            </a:r>
          </a:p>
        </p:txBody>
      </p:sp>
      <p:sp>
        <p:nvSpPr>
          <p:cNvPr id="38941" name="Text Box 29">
            <a:extLst>
              <a:ext uri="{FF2B5EF4-FFF2-40B4-BE49-F238E27FC236}">
                <a16:creationId xmlns:a16="http://schemas.microsoft.com/office/drawing/2014/main" id="{9A86900D-33F8-4C37-8F9F-AA5563CB3CB6}"/>
              </a:ext>
            </a:extLst>
          </p:cNvPr>
          <p:cNvSpPr txBox="1">
            <a:spLocks noChangeArrowheads="1"/>
          </p:cNvSpPr>
          <p:nvPr/>
        </p:nvSpPr>
        <p:spPr bwMode="auto">
          <a:xfrm>
            <a:off x="1600200" y="13716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p>
        </p:txBody>
      </p:sp>
      <p:sp>
        <p:nvSpPr>
          <p:cNvPr id="38942" name="Text Box 30">
            <a:extLst>
              <a:ext uri="{FF2B5EF4-FFF2-40B4-BE49-F238E27FC236}">
                <a16:creationId xmlns:a16="http://schemas.microsoft.com/office/drawing/2014/main" id="{E37E956D-E0DD-4CB0-816B-72B9B35065E4}"/>
              </a:ext>
            </a:extLst>
          </p:cNvPr>
          <p:cNvSpPr txBox="1">
            <a:spLocks noChangeArrowheads="1"/>
          </p:cNvSpPr>
          <p:nvPr/>
        </p:nvSpPr>
        <p:spPr bwMode="auto">
          <a:xfrm>
            <a:off x="971550" y="1981200"/>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Energia</a:t>
            </a:r>
          </a:p>
        </p:txBody>
      </p:sp>
      <p:sp>
        <p:nvSpPr>
          <p:cNvPr id="38943" name="Text Box 31">
            <a:extLst>
              <a:ext uri="{FF2B5EF4-FFF2-40B4-BE49-F238E27FC236}">
                <a16:creationId xmlns:a16="http://schemas.microsoft.com/office/drawing/2014/main" id="{67E37C12-42CF-4478-BAA0-086015399E3E}"/>
              </a:ext>
            </a:extLst>
          </p:cNvPr>
          <p:cNvSpPr txBox="1">
            <a:spLocks noChangeArrowheads="1"/>
          </p:cNvSpPr>
          <p:nvPr/>
        </p:nvSpPr>
        <p:spPr bwMode="auto">
          <a:xfrm>
            <a:off x="1828800" y="12192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Nyersanyagok</a:t>
            </a:r>
          </a:p>
        </p:txBody>
      </p:sp>
      <p:sp>
        <p:nvSpPr>
          <p:cNvPr id="38944" name="Text Box 32">
            <a:extLst>
              <a:ext uri="{FF2B5EF4-FFF2-40B4-BE49-F238E27FC236}">
                <a16:creationId xmlns:a16="http://schemas.microsoft.com/office/drawing/2014/main" id="{C0513ECF-72CC-41C1-BE8F-774AD63706DA}"/>
              </a:ext>
            </a:extLst>
          </p:cNvPr>
          <p:cNvSpPr txBox="1">
            <a:spLocks noChangeArrowheads="1"/>
          </p:cNvSpPr>
          <p:nvPr/>
        </p:nvSpPr>
        <p:spPr bwMode="auto">
          <a:xfrm>
            <a:off x="539750" y="6021388"/>
            <a:ext cx="3671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1" u="none" strike="noStrike" kern="1200" cap="none" spc="0" normalizeH="0" baseline="0" noProof="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Kerekes S. </a:t>
            </a:r>
          </a:p>
        </p:txBody>
      </p:sp>
      <p:sp>
        <p:nvSpPr>
          <p:cNvPr id="38945" name="Line 33">
            <a:extLst>
              <a:ext uri="{FF2B5EF4-FFF2-40B4-BE49-F238E27FC236}">
                <a16:creationId xmlns:a16="http://schemas.microsoft.com/office/drawing/2014/main" id="{20A67477-8AB7-4AD9-A0FD-F854471D4A8B}"/>
              </a:ext>
            </a:extLst>
          </p:cNvPr>
          <p:cNvSpPr>
            <a:spLocks noChangeShapeType="1"/>
          </p:cNvSpPr>
          <p:nvPr/>
        </p:nvSpPr>
        <p:spPr bwMode="auto">
          <a:xfrm flipH="1" flipV="1">
            <a:off x="6877050" y="5300663"/>
            <a:ext cx="719138"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46" name="Text Box 34">
            <a:extLst>
              <a:ext uri="{FF2B5EF4-FFF2-40B4-BE49-F238E27FC236}">
                <a16:creationId xmlns:a16="http://schemas.microsoft.com/office/drawing/2014/main" id="{00D7448B-8087-4622-8FFA-B0431954316C}"/>
              </a:ext>
            </a:extLst>
          </p:cNvPr>
          <p:cNvSpPr txBox="1">
            <a:spLocks noChangeArrowheads="1"/>
          </p:cNvSpPr>
          <p:nvPr/>
        </p:nvSpPr>
        <p:spPr bwMode="auto">
          <a:xfrm>
            <a:off x="6156325" y="6237288"/>
            <a:ext cx="298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Korlát! Nem növelhető!</a:t>
            </a:r>
          </a:p>
        </p:txBody>
      </p:sp>
    </p:spTree>
    <p:extLst>
      <p:ext uri="{BB962C8B-B14F-4D97-AF65-F5344CB8AC3E}">
        <p14:creationId xmlns:p14="http://schemas.microsoft.com/office/powerpoint/2010/main" val="13379613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val 2">
            <a:extLst>
              <a:ext uri="{FF2B5EF4-FFF2-40B4-BE49-F238E27FC236}">
                <a16:creationId xmlns:a16="http://schemas.microsoft.com/office/drawing/2014/main" id="{E507BF36-B2BD-4E9F-8F5C-273E48DB395F}"/>
              </a:ext>
            </a:extLst>
          </p:cNvPr>
          <p:cNvSpPr>
            <a:spLocks noChangeArrowheads="1"/>
          </p:cNvSpPr>
          <p:nvPr/>
        </p:nvSpPr>
        <p:spPr bwMode="auto">
          <a:xfrm>
            <a:off x="611188" y="549275"/>
            <a:ext cx="7781925" cy="5256213"/>
          </a:xfrm>
          <a:prstGeom prst="ellipse">
            <a:avLst/>
          </a:prstGeom>
          <a:solidFill>
            <a:srgbClr val="99FF33"/>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39" name="Oval 3">
            <a:extLst>
              <a:ext uri="{FF2B5EF4-FFF2-40B4-BE49-F238E27FC236}">
                <a16:creationId xmlns:a16="http://schemas.microsoft.com/office/drawing/2014/main" id="{BF42C20C-6713-4C98-96E1-F8730EC00FAE}"/>
              </a:ext>
            </a:extLst>
          </p:cNvPr>
          <p:cNvSpPr>
            <a:spLocks noChangeArrowheads="1"/>
          </p:cNvSpPr>
          <p:nvPr/>
        </p:nvSpPr>
        <p:spPr bwMode="auto">
          <a:xfrm>
            <a:off x="1908175" y="1447800"/>
            <a:ext cx="5216525" cy="34940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40" name="Oval 4">
            <a:extLst>
              <a:ext uri="{FF2B5EF4-FFF2-40B4-BE49-F238E27FC236}">
                <a16:creationId xmlns:a16="http://schemas.microsoft.com/office/drawing/2014/main" id="{098CCBDA-568D-43DC-B1E6-393CB3C620BE}"/>
              </a:ext>
            </a:extLst>
          </p:cNvPr>
          <p:cNvSpPr>
            <a:spLocks noChangeArrowheads="1"/>
          </p:cNvSpPr>
          <p:nvPr/>
        </p:nvSpPr>
        <p:spPr bwMode="auto">
          <a:xfrm>
            <a:off x="2819400" y="2133600"/>
            <a:ext cx="3505200" cy="2159000"/>
          </a:xfrm>
          <a:prstGeom prst="ellipse">
            <a:avLst/>
          </a:prstGeom>
          <a:solidFill>
            <a:srgbClr val="EDB1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41" name="Text Box 5">
            <a:extLst>
              <a:ext uri="{FF2B5EF4-FFF2-40B4-BE49-F238E27FC236}">
                <a16:creationId xmlns:a16="http://schemas.microsoft.com/office/drawing/2014/main" id="{3ED7236C-56AF-4880-B15C-25EF4AAFF34D}"/>
              </a:ext>
            </a:extLst>
          </p:cNvPr>
          <p:cNvSpPr txBox="1">
            <a:spLocks noChangeArrowheads="1"/>
          </p:cNvSpPr>
          <p:nvPr/>
        </p:nvSpPr>
        <p:spPr bwMode="auto">
          <a:xfrm>
            <a:off x="2916238" y="76517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ÖKOLÓGIAI RENDSZER (</a:t>
            </a:r>
            <a:r>
              <a:rPr kumimoji="0" lang="hu-HU" altLang="hu-HU"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VÉGES</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39942" name="Text Box 6">
            <a:extLst>
              <a:ext uri="{FF2B5EF4-FFF2-40B4-BE49-F238E27FC236}">
                <a16:creationId xmlns:a16="http://schemas.microsoft.com/office/drawing/2014/main" id="{F737CFF7-1BEC-444D-AEB3-6A69BCEE3DCD}"/>
              </a:ext>
            </a:extLst>
          </p:cNvPr>
          <p:cNvSpPr txBox="1">
            <a:spLocks noChangeArrowheads="1"/>
          </p:cNvSpPr>
          <p:nvPr/>
        </p:nvSpPr>
        <p:spPr bwMode="auto">
          <a:xfrm>
            <a:off x="2895600" y="1676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TÁRSADALMI RENDSZER</a:t>
            </a:r>
          </a:p>
        </p:txBody>
      </p:sp>
      <p:sp>
        <p:nvSpPr>
          <p:cNvPr id="39943" name="Text Box 7">
            <a:extLst>
              <a:ext uri="{FF2B5EF4-FFF2-40B4-BE49-F238E27FC236}">
                <a16:creationId xmlns:a16="http://schemas.microsoft.com/office/drawing/2014/main" id="{D8076A97-D002-484E-B89C-10C11EA70066}"/>
              </a:ext>
            </a:extLst>
          </p:cNvPr>
          <p:cNvSpPr txBox="1">
            <a:spLocks noChangeArrowheads="1"/>
          </p:cNvSpPr>
          <p:nvPr/>
        </p:nvSpPr>
        <p:spPr bwMode="auto">
          <a:xfrm>
            <a:off x="2895600" y="3230563"/>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GAZDASÁGI RENDSZER</a:t>
            </a:r>
          </a:p>
        </p:txBody>
      </p:sp>
      <p:sp>
        <p:nvSpPr>
          <p:cNvPr id="39944" name="Rectangle 8">
            <a:extLst>
              <a:ext uri="{FF2B5EF4-FFF2-40B4-BE49-F238E27FC236}">
                <a16:creationId xmlns:a16="http://schemas.microsoft.com/office/drawing/2014/main" id="{C747E62B-695D-42DA-BDEF-BAB470A29E49}"/>
              </a:ext>
            </a:extLst>
          </p:cNvPr>
          <p:cNvSpPr>
            <a:spLocks noChangeArrowheads="1"/>
          </p:cNvSpPr>
          <p:nvPr/>
        </p:nvSpPr>
        <p:spPr bwMode="auto">
          <a:xfrm>
            <a:off x="3733800" y="2852738"/>
            <a:ext cx="167640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Ipari alrendszer</a:t>
            </a:r>
          </a:p>
        </p:txBody>
      </p:sp>
      <p:sp>
        <p:nvSpPr>
          <p:cNvPr id="39945" name="Rectangle 9">
            <a:extLst>
              <a:ext uri="{FF2B5EF4-FFF2-40B4-BE49-F238E27FC236}">
                <a16:creationId xmlns:a16="http://schemas.microsoft.com/office/drawing/2014/main" id="{5FD715DC-82D2-4C0D-8500-E7796302BEF0}"/>
              </a:ext>
            </a:extLst>
          </p:cNvPr>
          <p:cNvSpPr>
            <a:spLocks noChangeArrowheads="1"/>
          </p:cNvSpPr>
          <p:nvPr/>
        </p:nvSpPr>
        <p:spPr bwMode="auto">
          <a:xfrm>
            <a:off x="3962400" y="2286000"/>
            <a:ext cx="167640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Hozzáadott érték </a:t>
            </a:r>
            <a:r>
              <a:rPr kumimoji="0" lang="hu-HU" altLang="hu-HU"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VA</a:t>
            </a:r>
          </a:p>
        </p:txBody>
      </p:sp>
      <p:sp>
        <p:nvSpPr>
          <p:cNvPr id="39946" name="Line 10">
            <a:extLst>
              <a:ext uri="{FF2B5EF4-FFF2-40B4-BE49-F238E27FC236}">
                <a16:creationId xmlns:a16="http://schemas.microsoft.com/office/drawing/2014/main" id="{B6FF5BA4-32BB-4A27-93C7-9E4B032F779E}"/>
              </a:ext>
            </a:extLst>
          </p:cNvPr>
          <p:cNvSpPr>
            <a:spLocks noChangeShapeType="1"/>
          </p:cNvSpPr>
          <p:nvPr/>
        </p:nvSpPr>
        <p:spPr bwMode="auto">
          <a:xfrm flipV="1">
            <a:off x="5410200" y="2590800"/>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47" name="Line 11">
            <a:extLst>
              <a:ext uri="{FF2B5EF4-FFF2-40B4-BE49-F238E27FC236}">
                <a16:creationId xmlns:a16="http://schemas.microsoft.com/office/drawing/2014/main" id="{918FA5DA-94B9-4220-9A16-E3D7DE8F2902}"/>
              </a:ext>
            </a:extLst>
          </p:cNvPr>
          <p:cNvSpPr>
            <a:spLocks noChangeShapeType="1"/>
          </p:cNvSpPr>
          <p:nvPr/>
        </p:nvSpPr>
        <p:spPr bwMode="auto">
          <a:xfrm flipV="1">
            <a:off x="5410200" y="2362200"/>
            <a:ext cx="762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48" name="Text Box 12">
            <a:extLst>
              <a:ext uri="{FF2B5EF4-FFF2-40B4-BE49-F238E27FC236}">
                <a16:creationId xmlns:a16="http://schemas.microsoft.com/office/drawing/2014/main" id="{EA412C70-93E5-45F7-9E07-94B5ED4EECFF}"/>
              </a:ext>
            </a:extLst>
          </p:cNvPr>
          <p:cNvSpPr txBox="1">
            <a:spLocks noChangeArrowheads="1"/>
          </p:cNvSpPr>
          <p:nvPr/>
        </p:nvSpPr>
        <p:spPr bwMode="auto">
          <a:xfrm>
            <a:off x="6172200" y="2057400"/>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Y</a:t>
            </a:r>
          </a:p>
        </p:txBody>
      </p:sp>
      <p:sp>
        <p:nvSpPr>
          <p:cNvPr id="39949" name="Text Box 13">
            <a:extLst>
              <a:ext uri="{FF2B5EF4-FFF2-40B4-BE49-F238E27FC236}">
                <a16:creationId xmlns:a16="http://schemas.microsoft.com/office/drawing/2014/main" id="{B10C6BF1-6D3F-467C-8E10-9B6F81C62D45}"/>
              </a:ext>
            </a:extLst>
          </p:cNvPr>
          <p:cNvSpPr txBox="1">
            <a:spLocks noChangeArrowheads="1"/>
          </p:cNvSpPr>
          <p:nvPr/>
        </p:nvSpPr>
        <p:spPr bwMode="auto">
          <a:xfrm>
            <a:off x="6400800" y="2133600"/>
            <a:ext cx="1066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Kedvező kibocsátás</a:t>
            </a:r>
          </a:p>
        </p:txBody>
      </p:sp>
      <p:sp>
        <p:nvSpPr>
          <p:cNvPr id="39950" name="Line 14">
            <a:extLst>
              <a:ext uri="{FF2B5EF4-FFF2-40B4-BE49-F238E27FC236}">
                <a16:creationId xmlns:a16="http://schemas.microsoft.com/office/drawing/2014/main" id="{BC4A4B6C-55EC-4734-9D15-D9430BD84754}"/>
              </a:ext>
            </a:extLst>
          </p:cNvPr>
          <p:cNvSpPr>
            <a:spLocks noChangeShapeType="1"/>
          </p:cNvSpPr>
          <p:nvPr/>
        </p:nvSpPr>
        <p:spPr bwMode="auto">
          <a:xfrm>
            <a:off x="5410200" y="28956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51" name="Text Box 15">
            <a:extLst>
              <a:ext uri="{FF2B5EF4-FFF2-40B4-BE49-F238E27FC236}">
                <a16:creationId xmlns:a16="http://schemas.microsoft.com/office/drawing/2014/main" id="{F2E61355-6FA4-40A0-9F7E-8212254B3A0B}"/>
              </a:ext>
            </a:extLst>
          </p:cNvPr>
          <p:cNvSpPr txBox="1">
            <a:spLocks noChangeArrowheads="1"/>
          </p:cNvSpPr>
          <p:nvPr/>
        </p:nvSpPr>
        <p:spPr bwMode="auto">
          <a:xfrm>
            <a:off x="6477000" y="27432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Em</a:t>
            </a:r>
          </a:p>
        </p:txBody>
      </p:sp>
      <p:sp>
        <p:nvSpPr>
          <p:cNvPr id="39952" name="Text Box 16">
            <a:extLst>
              <a:ext uri="{FF2B5EF4-FFF2-40B4-BE49-F238E27FC236}">
                <a16:creationId xmlns:a16="http://schemas.microsoft.com/office/drawing/2014/main" id="{C8ACFFD7-B75E-4795-BEE8-DE29FE9E27E1}"/>
              </a:ext>
            </a:extLst>
          </p:cNvPr>
          <p:cNvSpPr txBox="1">
            <a:spLocks noChangeArrowheads="1"/>
          </p:cNvSpPr>
          <p:nvPr/>
        </p:nvSpPr>
        <p:spPr bwMode="auto">
          <a:xfrm>
            <a:off x="6400800" y="29718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Foglalkoztatás</a:t>
            </a:r>
          </a:p>
        </p:txBody>
      </p:sp>
      <p:sp>
        <p:nvSpPr>
          <p:cNvPr id="39953" name="Line 17">
            <a:extLst>
              <a:ext uri="{FF2B5EF4-FFF2-40B4-BE49-F238E27FC236}">
                <a16:creationId xmlns:a16="http://schemas.microsoft.com/office/drawing/2014/main" id="{A47138CE-EA08-4E9B-ABA0-C56A1CD0CB18}"/>
              </a:ext>
            </a:extLst>
          </p:cNvPr>
          <p:cNvSpPr>
            <a:spLocks noChangeShapeType="1"/>
          </p:cNvSpPr>
          <p:nvPr/>
        </p:nvSpPr>
        <p:spPr bwMode="auto">
          <a:xfrm>
            <a:off x="5410200" y="2971800"/>
            <a:ext cx="1676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54" name="Text Box 18">
            <a:extLst>
              <a:ext uri="{FF2B5EF4-FFF2-40B4-BE49-F238E27FC236}">
                <a16:creationId xmlns:a16="http://schemas.microsoft.com/office/drawing/2014/main" id="{D38F5FA2-7F5C-4C65-98BB-0A8085F14F90}"/>
              </a:ext>
            </a:extLst>
          </p:cNvPr>
          <p:cNvSpPr txBox="1">
            <a:spLocks noChangeArrowheads="1"/>
          </p:cNvSpPr>
          <p:nvPr/>
        </p:nvSpPr>
        <p:spPr bwMode="auto">
          <a:xfrm>
            <a:off x="6781800" y="38100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Hulladék</a:t>
            </a:r>
          </a:p>
        </p:txBody>
      </p:sp>
      <p:sp>
        <p:nvSpPr>
          <p:cNvPr id="39955" name="Text Box 19">
            <a:extLst>
              <a:ext uri="{FF2B5EF4-FFF2-40B4-BE49-F238E27FC236}">
                <a16:creationId xmlns:a16="http://schemas.microsoft.com/office/drawing/2014/main" id="{C653BB6A-6AF2-417E-A591-9C46687A69E3}"/>
              </a:ext>
            </a:extLst>
          </p:cNvPr>
          <p:cNvSpPr txBox="1">
            <a:spLocks noChangeArrowheads="1"/>
          </p:cNvSpPr>
          <p:nvPr/>
        </p:nvSpPr>
        <p:spPr bwMode="auto">
          <a:xfrm>
            <a:off x="7086600" y="3581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t>
            </a:r>
          </a:p>
        </p:txBody>
      </p:sp>
      <p:sp>
        <p:nvSpPr>
          <p:cNvPr id="39956" name="Text Box 20">
            <a:extLst>
              <a:ext uri="{FF2B5EF4-FFF2-40B4-BE49-F238E27FC236}">
                <a16:creationId xmlns:a16="http://schemas.microsoft.com/office/drawing/2014/main" id="{83728E46-0444-425D-876C-CD51BC4F2113}"/>
              </a:ext>
            </a:extLst>
          </p:cNvPr>
          <p:cNvSpPr txBox="1">
            <a:spLocks noChangeArrowheads="1"/>
          </p:cNvSpPr>
          <p:nvPr/>
        </p:nvSpPr>
        <p:spPr bwMode="auto">
          <a:xfrm>
            <a:off x="3276600" y="3048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a:t>
            </a:r>
          </a:p>
        </p:txBody>
      </p:sp>
      <p:sp>
        <p:nvSpPr>
          <p:cNvPr id="39957" name="Text Box 21">
            <a:extLst>
              <a:ext uri="{FF2B5EF4-FFF2-40B4-BE49-F238E27FC236}">
                <a16:creationId xmlns:a16="http://schemas.microsoft.com/office/drawing/2014/main" id="{D2E5D702-9D2A-4F6A-8CB4-1F9997881974}"/>
              </a:ext>
            </a:extLst>
          </p:cNvPr>
          <p:cNvSpPr txBox="1">
            <a:spLocks noChangeArrowheads="1"/>
          </p:cNvSpPr>
          <p:nvPr/>
        </p:nvSpPr>
        <p:spPr bwMode="auto">
          <a:xfrm>
            <a:off x="2895600" y="28194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Tőke</a:t>
            </a:r>
          </a:p>
        </p:txBody>
      </p:sp>
      <p:sp>
        <p:nvSpPr>
          <p:cNvPr id="39958" name="Line 22">
            <a:extLst>
              <a:ext uri="{FF2B5EF4-FFF2-40B4-BE49-F238E27FC236}">
                <a16:creationId xmlns:a16="http://schemas.microsoft.com/office/drawing/2014/main" id="{319D35BD-391B-4E35-8C46-0CFEF5F029B9}"/>
              </a:ext>
            </a:extLst>
          </p:cNvPr>
          <p:cNvSpPr>
            <a:spLocks noChangeShapeType="1"/>
          </p:cNvSpPr>
          <p:nvPr/>
        </p:nvSpPr>
        <p:spPr bwMode="auto">
          <a:xfrm flipV="1">
            <a:off x="3429000" y="2895600"/>
            <a:ext cx="30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59" name="Line 23">
            <a:extLst>
              <a:ext uri="{FF2B5EF4-FFF2-40B4-BE49-F238E27FC236}">
                <a16:creationId xmlns:a16="http://schemas.microsoft.com/office/drawing/2014/main" id="{4798B1C6-FA1B-4CFE-82DE-1BC7E17DEA11}"/>
              </a:ext>
            </a:extLst>
          </p:cNvPr>
          <p:cNvSpPr>
            <a:spLocks noChangeShapeType="1"/>
          </p:cNvSpPr>
          <p:nvPr/>
        </p:nvSpPr>
        <p:spPr bwMode="auto">
          <a:xfrm>
            <a:off x="2514600" y="28194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60" name="Text Box 24">
            <a:extLst>
              <a:ext uri="{FF2B5EF4-FFF2-40B4-BE49-F238E27FC236}">
                <a16:creationId xmlns:a16="http://schemas.microsoft.com/office/drawing/2014/main" id="{1969464C-DC49-4023-9334-C48AA712B9F6}"/>
              </a:ext>
            </a:extLst>
          </p:cNvPr>
          <p:cNvSpPr txBox="1">
            <a:spLocks noChangeArrowheads="1"/>
          </p:cNvSpPr>
          <p:nvPr/>
        </p:nvSpPr>
        <p:spPr bwMode="auto">
          <a:xfrm>
            <a:off x="1981200" y="2514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Munkaerő</a:t>
            </a:r>
          </a:p>
        </p:txBody>
      </p:sp>
      <p:sp>
        <p:nvSpPr>
          <p:cNvPr id="39961" name="Text Box 25">
            <a:extLst>
              <a:ext uri="{FF2B5EF4-FFF2-40B4-BE49-F238E27FC236}">
                <a16:creationId xmlns:a16="http://schemas.microsoft.com/office/drawing/2014/main" id="{3AB842E4-BB3B-47EF-9697-EEC796D38FF8}"/>
              </a:ext>
            </a:extLst>
          </p:cNvPr>
          <p:cNvSpPr txBox="1">
            <a:spLocks noChangeArrowheads="1"/>
          </p:cNvSpPr>
          <p:nvPr/>
        </p:nvSpPr>
        <p:spPr bwMode="auto">
          <a:xfrm>
            <a:off x="2209800" y="27432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p>
        </p:txBody>
      </p:sp>
      <p:sp>
        <p:nvSpPr>
          <p:cNvPr id="39962" name="Line 26">
            <a:extLst>
              <a:ext uri="{FF2B5EF4-FFF2-40B4-BE49-F238E27FC236}">
                <a16:creationId xmlns:a16="http://schemas.microsoft.com/office/drawing/2014/main" id="{EFB2A9AE-856D-4A87-B7A7-04F5B371B5BD}"/>
              </a:ext>
            </a:extLst>
          </p:cNvPr>
          <p:cNvSpPr>
            <a:spLocks noChangeShapeType="1"/>
          </p:cNvSpPr>
          <p:nvPr/>
        </p:nvSpPr>
        <p:spPr bwMode="auto">
          <a:xfrm>
            <a:off x="1524000" y="22860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63" name="Line 27">
            <a:extLst>
              <a:ext uri="{FF2B5EF4-FFF2-40B4-BE49-F238E27FC236}">
                <a16:creationId xmlns:a16="http://schemas.microsoft.com/office/drawing/2014/main" id="{CB22D5F5-477D-4BE1-9C01-53C968BE6F8A}"/>
              </a:ext>
            </a:extLst>
          </p:cNvPr>
          <p:cNvSpPr>
            <a:spLocks noChangeShapeType="1"/>
          </p:cNvSpPr>
          <p:nvPr/>
        </p:nvSpPr>
        <p:spPr bwMode="auto">
          <a:xfrm>
            <a:off x="2133600" y="1524000"/>
            <a:ext cx="16764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64" name="Text Box 28">
            <a:extLst>
              <a:ext uri="{FF2B5EF4-FFF2-40B4-BE49-F238E27FC236}">
                <a16:creationId xmlns:a16="http://schemas.microsoft.com/office/drawing/2014/main" id="{5837DC04-89EE-4943-BB6A-72F2964D2545}"/>
              </a:ext>
            </a:extLst>
          </p:cNvPr>
          <p:cNvSpPr txBox="1">
            <a:spLocks noChangeArrowheads="1"/>
          </p:cNvSpPr>
          <p:nvPr/>
        </p:nvSpPr>
        <p:spPr bwMode="auto">
          <a:xfrm>
            <a:off x="838200" y="2286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a:t>
            </a:r>
          </a:p>
        </p:txBody>
      </p:sp>
      <p:sp>
        <p:nvSpPr>
          <p:cNvPr id="39965" name="Text Box 29">
            <a:extLst>
              <a:ext uri="{FF2B5EF4-FFF2-40B4-BE49-F238E27FC236}">
                <a16:creationId xmlns:a16="http://schemas.microsoft.com/office/drawing/2014/main" id="{AED0E459-8395-43B1-92C2-0E2798003D27}"/>
              </a:ext>
            </a:extLst>
          </p:cNvPr>
          <p:cNvSpPr txBox="1">
            <a:spLocks noChangeArrowheads="1"/>
          </p:cNvSpPr>
          <p:nvPr/>
        </p:nvSpPr>
        <p:spPr bwMode="auto">
          <a:xfrm>
            <a:off x="1600200" y="13716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p>
        </p:txBody>
      </p:sp>
      <p:sp>
        <p:nvSpPr>
          <p:cNvPr id="39966" name="Text Box 30">
            <a:extLst>
              <a:ext uri="{FF2B5EF4-FFF2-40B4-BE49-F238E27FC236}">
                <a16:creationId xmlns:a16="http://schemas.microsoft.com/office/drawing/2014/main" id="{29557E15-44C5-42D7-900D-DAFF17FBD9C6}"/>
              </a:ext>
            </a:extLst>
          </p:cNvPr>
          <p:cNvSpPr txBox="1">
            <a:spLocks noChangeArrowheads="1"/>
          </p:cNvSpPr>
          <p:nvPr/>
        </p:nvSpPr>
        <p:spPr bwMode="auto">
          <a:xfrm>
            <a:off x="971550" y="1981200"/>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Energia</a:t>
            </a:r>
          </a:p>
        </p:txBody>
      </p:sp>
      <p:sp>
        <p:nvSpPr>
          <p:cNvPr id="39967" name="Text Box 31">
            <a:extLst>
              <a:ext uri="{FF2B5EF4-FFF2-40B4-BE49-F238E27FC236}">
                <a16:creationId xmlns:a16="http://schemas.microsoft.com/office/drawing/2014/main" id="{423ADAD5-276C-40C1-AE12-2D2D5634A9F5}"/>
              </a:ext>
            </a:extLst>
          </p:cNvPr>
          <p:cNvSpPr txBox="1">
            <a:spLocks noChangeArrowheads="1"/>
          </p:cNvSpPr>
          <p:nvPr/>
        </p:nvSpPr>
        <p:spPr bwMode="auto">
          <a:xfrm>
            <a:off x="1828800" y="12192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Nyersanyagok</a:t>
            </a:r>
          </a:p>
        </p:txBody>
      </p:sp>
      <p:sp>
        <p:nvSpPr>
          <p:cNvPr id="39968" name="Text Box 32">
            <a:extLst>
              <a:ext uri="{FF2B5EF4-FFF2-40B4-BE49-F238E27FC236}">
                <a16:creationId xmlns:a16="http://schemas.microsoft.com/office/drawing/2014/main" id="{003F111F-8306-41B2-90C9-4899686A916A}"/>
              </a:ext>
            </a:extLst>
          </p:cNvPr>
          <p:cNvSpPr txBox="1">
            <a:spLocks noChangeArrowheads="1"/>
          </p:cNvSpPr>
          <p:nvPr/>
        </p:nvSpPr>
        <p:spPr bwMode="auto">
          <a:xfrm>
            <a:off x="539750" y="6021388"/>
            <a:ext cx="3671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1" u="none" strike="noStrike" kern="1200" cap="none" spc="0" normalizeH="0" baseline="0" noProof="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Kerekes S. </a:t>
            </a:r>
          </a:p>
        </p:txBody>
      </p:sp>
      <p:sp>
        <p:nvSpPr>
          <p:cNvPr id="39969" name="Line 33">
            <a:extLst>
              <a:ext uri="{FF2B5EF4-FFF2-40B4-BE49-F238E27FC236}">
                <a16:creationId xmlns:a16="http://schemas.microsoft.com/office/drawing/2014/main" id="{84151128-D91E-4392-A4F0-51C0F43F5C62}"/>
              </a:ext>
            </a:extLst>
          </p:cNvPr>
          <p:cNvSpPr>
            <a:spLocks noChangeShapeType="1"/>
          </p:cNvSpPr>
          <p:nvPr/>
        </p:nvSpPr>
        <p:spPr bwMode="auto">
          <a:xfrm flipH="1" flipV="1">
            <a:off x="6877050" y="5300663"/>
            <a:ext cx="719138"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70" name="Text Box 34">
            <a:extLst>
              <a:ext uri="{FF2B5EF4-FFF2-40B4-BE49-F238E27FC236}">
                <a16:creationId xmlns:a16="http://schemas.microsoft.com/office/drawing/2014/main" id="{1CC6F51E-6E02-4D9C-9D20-96FA22ECD437}"/>
              </a:ext>
            </a:extLst>
          </p:cNvPr>
          <p:cNvSpPr txBox="1">
            <a:spLocks noChangeArrowheads="1"/>
          </p:cNvSpPr>
          <p:nvPr/>
        </p:nvSpPr>
        <p:spPr bwMode="auto">
          <a:xfrm>
            <a:off x="6156325" y="6237288"/>
            <a:ext cx="298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Korlát! Nem növelhető!</a:t>
            </a:r>
          </a:p>
        </p:txBody>
      </p:sp>
      <p:sp>
        <p:nvSpPr>
          <p:cNvPr id="39971" name="Text Box 35">
            <a:extLst>
              <a:ext uri="{FF2B5EF4-FFF2-40B4-BE49-F238E27FC236}">
                <a16:creationId xmlns:a16="http://schemas.microsoft.com/office/drawing/2014/main" id="{9FEA273B-0A78-4447-B4EE-DE9842C216BA}"/>
              </a:ext>
            </a:extLst>
          </p:cNvPr>
          <p:cNvSpPr txBox="1">
            <a:spLocks noChangeArrowheads="1"/>
          </p:cNvSpPr>
          <p:nvPr/>
        </p:nvSpPr>
        <p:spPr bwMode="auto">
          <a:xfrm rot="-4265120">
            <a:off x="1319212" y="1976438"/>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decoupling</a:t>
            </a:r>
          </a:p>
        </p:txBody>
      </p:sp>
      <p:sp>
        <p:nvSpPr>
          <p:cNvPr id="39972" name="Text Box 36">
            <a:extLst>
              <a:ext uri="{FF2B5EF4-FFF2-40B4-BE49-F238E27FC236}">
                <a16:creationId xmlns:a16="http://schemas.microsoft.com/office/drawing/2014/main" id="{BBB24A59-5B40-4EFD-B1EE-92A61A953E14}"/>
              </a:ext>
            </a:extLst>
          </p:cNvPr>
          <p:cNvSpPr txBox="1">
            <a:spLocks noChangeArrowheads="1"/>
          </p:cNvSpPr>
          <p:nvPr/>
        </p:nvSpPr>
        <p:spPr bwMode="auto">
          <a:xfrm rot="4605378">
            <a:off x="5683250" y="2930526"/>
            <a:ext cx="255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decoupling</a:t>
            </a:r>
          </a:p>
        </p:txBody>
      </p:sp>
      <p:sp>
        <p:nvSpPr>
          <p:cNvPr id="39973" name="Line 37">
            <a:extLst>
              <a:ext uri="{FF2B5EF4-FFF2-40B4-BE49-F238E27FC236}">
                <a16:creationId xmlns:a16="http://schemas.microsoft.com/office/drawing/2014/main" id="{78877304-DECA-4AF9-AAAE-0D8AD2CBB0FC}"/>
              </a:ext>
            </a:extLst>
          </p:cNvPr>
          <p:cNvSpPr>
            <a:spLocks noChangeShapeType="1"/>
          </p:cNvSpPr>
          <p:nvPr/>
        </p:nvSpPr>
        <p:spPr bwMode="auto">
          <a:xfrm>
            <a:off x="323850" y="6237288"/>
            <a:ext cx="15843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74" name="Line 38">
            <a:extLst>
              <a:ext uri="{FF2B5EF4-FFF2-40B4-BE49-F238E27FC236}">
                <a16:creationId xmlns:a16="http://schemas.microsoft.com/office/drawing/2014/main" id="{490C3268-CA5B-4BEC-B322-AEE5AB9B89B5}"/>
              </a:ext>
            </a:extLst>
          </p:cNvPr>
          <p:cNvSpPr>
            <a:spLocks noChangeShapeType="1"/>
          </p:cNvSpPr>
          <p:nvPr/>
        </p:nvSpPr>
        <p:spPr bwMode="auto">
          <a:xfrm>
            <a:off x="6084888" y="6453188"/>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75" name="Line 39">
            <a:extLst>
              <a:ext uri="{FF2B5EF4-FFF2-40B4-BE49-F238E27FC236}">
                <a16:creationId xmlns:a16="http://schemas.microsoft.com/office/drawing/2014/main" id="{F5C160EF-D39C-46AB-9E4E-F18877122A7C}"/>
              </a:ext>
            </a:extLst>
          </p:cNvPr>
          <p:cNvSpPr>
            <a:spLocks noChangeShapeType="1"/>
          </p:cNvSpPr>
          <p:nvPr/>
        </p:nvSpPr>
        <p:spPr bwMode="auto">
          <a:xfrm>
            <a:off x="3995738" y="12684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1419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arrot_and_Stick">
            <a:extLst>
              <a:ext uri="{FF2B5EF4-FFF2-40B4-BE49-F238E27FC236}">
                <a16:creationId xmlns:a16="http://schemas.microsoft.com/office/drawing/2014/main" id="{3EEDB9CC-9937-4574-9676-F4FF3122B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9972676" cy="3455987"/>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a:extLst>
              <a:ext uri="{FF2B5EF4-FFF2-40B4-BE49-F238E27FC236}">
                <a16:creationId xmlns:a16="http://schemas.microsoft.com/office/drawing/2014/main" id="{F7918631-2CA5-44EE-BC7E-F0D81384A870}"/>
              </a:ext>
            </a:extLst>
          </p:cNvPr>
          <p:cNvSpPr>
            <a:spLocks noChangeArrowheads="1"/>
          </p:cNvSpPr>
          <p:nvPr/>
        </p:nvSpPr>
        <p:spPr bwMode="auto">
          <a:xfrm>
            <a:off x="-107950" y="692150"/>
            <a:ext cx="1403350" cy="5761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4" name="Text Box 4">
            <a:extLst>
              <a:ext uri="{FF2B5EF4-FFF2-40B4-BE49-F238E27FC236}">
                <a16:creationId xmlns:a16="http://schemas.microsoft.com/office/drawing/2014/main" id="{2412F543-141C-476D-BD93-B0B951DF9A3F}"/>
              </a:ext>
            </a:extLst>
          </p:cNvPr>
          <p:cNvSpPr txBox="1">
            <a:spLocks noChangeArrowheads="1"/>
          </p:cNvSpPr>
          <p:nvPr/>
        </p:nvSpPr>
        <p:spPr bwMode="auto">
          <a:xfrm>
            <a:off x="1476375" y="5789613"/>
            <a:ext cx="70564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„Répa és bot” ösztökélés új értelmezése</a:t>
            </a: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5" name="Text Box 5">
            <a:extLst>
              <a:ext uri="{FF2B5EF4-FFF2-40B4-BE49-F238E27FC236}">
                <a16:creationId xmlns:a16="http://schemas.microsoft.com/office/drawing/2014/main" id="{FDC4BD12-A173-4697-B9FB-D5D527C0A323}"/>
              </a:ext>
            </a:extLst>
          </p:cNvPr>
          <p:cNvSpPr txBox="1">
            <a:spLocks noChangeArrowheads="1"/>
          </p:cNvSpPr>
          <p:nvPr/>
        </p:nvSpPr>
        <p:spPr bwMode="auto">
          <a:xfrm>
            <a:off x="2195513" y="765175"/>
            <a:ext cx="6480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Teljes szétkapcsolás                   Viszonylagos szétkapcsolás</a:t>
            </a:r>
          </a:p>
        </p:txBody>
      </p:sp>
      <p:sp>
        <p:nvSpPr>
          <p:cNvPr id="40966" name="Line 6">
            <a:extLst>
              <a:ext uri="{FF2B5EF4-FFF2-40B4-BE49-F238E27FC236}">
                <a16:creationId xmlns:a16="http://schemas.microsoft.com/office/drawing/2014/main" id="{FF1731D1-D639-46C7-82AF-D59F7C010BCB}"/>
              </a:ext>
            </a:extLst>
          </p:cNvPr>
          <p:cNvSpPr>
            <a:spLocks noChangeShapeType="1"/>
          </p:cNvSpPr>
          <p:nvPr/>
        </p:nvSpPr>
        <p:spPr bwMode="auto">
          <a:xfrm flipH="1">
            <a:off x="2555875" y="1125538"/>
            <a:ext cx="576263"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7" name="Line 7">
            <a:extLst>
              <a:ext uri="{FF2B5EF4-FFF2-40B4-BE49-F238E27FC236}">
                <a16:creationId xmlns:a16="http://schemas.microsoft.com/office/drawing/2014/main" id="{3300BA02-C81C-4BFE-AC65-45CE7DA66AE2}"/>
              </a:ext>
            </a:extLst>
          </p:cNvPr>
          <p:cNvSpPr>
            <a:spLocks noChangeShapeType="1"/>
          </p:cNvSpPr>
          <p:nvPr/>
        </p:nvSpPr>
        <p:spPr bwMode="auto">
          <a:xfrm flipH="1">
            <a:off x="6588125" y="1196975"/>
            <a:ext cx="71438"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8" name="Text Box 8">
            <a:extLst>
              <a:ext uri="{FF2B5EF4-FFF2-40B4-BE49-F238E27FC236}">
                <a16:creationId xmlns:a16="http://schemas.microsoft.com/office/drawing/2014/main" id="{666F4F4E-0322-4BA3-8CF7-0C5DCE84B625}"/>
              </a:ext>
            </a:extLst>
          </p:cNvPr>
          <p:cNvSpPr txBox="1">
            <a:spLocks noChangeArrowheads="1"/>
          </p:cNvSpPr>
          <p:nvPr/>
        </p:nvSpPr>
        <p:spPr bwMode="auto">
          <a:xfrm>
            <a:off x="971550" y="5013325"/>
            <a:ext cx="817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jutalmazás                                                                  büntetés</a:t>
            </a:r>
          </a:p>
        </p:txBody>
      </p:sp>
    </p:spTree>
    <p:extLst>
      <p:ext uri="{BB962C8B-B14F-4D97-AF65-F5344CB8AC3E}">
        <p14:creationId xmlns:p14="http://schemas.microsoft.com/office/powerpoint/2010/main" val="21618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EF7CF53-8D5B-4734-AE4E-972F8F3916DE}"/>
              </a:ext>
            </a:extLst>
          </p:cNvPr>
          <p:cNvSpPr>
            <a:spLocks noGrp="1" noChangeArrowheads="1"/>
          </p:cNvSpPr>
          <p:nvPr>
            <p:ph type="title" idx="4294967295"/>
          </p:nvPr>
        </p:nvSpPr>
        <p:spPr>
          <a:xfrm>
            <a:off x="0" y="274638"/>
            <a:ext cx="8229600" cy="1143000"/>
          </a:xfrm>
        </p:spPr>
        <p:txBody>
          <a:bodyPr/>
          <a:lstStyle/>
          <a:p>
            <a:r>
              <a:rPr lang="hu-HU" altLang="hu-HU"/>
              <a:t>A gazdaság „anyagtalanítása”</a:t>
            </a:r>
          </a:p>
        </p:txBody>
      </p:sp>
      <p:sp>
        <p:nvSpPr>
          <p:cNvPr id="33795" name="Text Box 3">
            <a:extLst>
              <a:ext uri="{FF2B5EF4-FFF2-40B4-BE49-F238E27FC236}">
                <a16:creationId xmlns:a16="http://schemas.microsoft.com/office/drawing/2014/main" id="{EBD7FC92-2725-4363-9526-9C51A30F5B5C}"/>
              </a:ext>
            </a:extLst>
          </p:cNvPr>
          <p:cNvSpPr txBox="1">
            <a:spLocks noChangeArrowheads="1"/>
          </p:cNvSpPr>
          <p:nvPr/>
        </p:nvSpPr>
        <p:spPr bwMode="auto">
          <a:xfrm>
            <a:off x="468313" y="1412875"/>
            <a:ext cx="8675687"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CC0000"/>
                </a:solidFill>
                <a:effectLst/>
                <a:uLnTx/>
                <a:uFillTx/>
                <a:latin typeface="Arial" panose="020B0604020202020204" pitchFamily="34" charset="0"/>
                <a:ea typeface="+mn-ea"/>
                <a:cs typeface="+mn-cs"/>
              </a:rPr>
              <a:t>Produktivitás = GDP/DMC</a:t>
            </a:r>
            <a:r>
              <a:rPr kumimoji="0" lang="hu-HU" altLang="hu-HU" sz="1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(Domestic Material Consumption)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CC0000"/>
                </a:solidFill>
                <a:effectLst/>
                <a:uLnTx/>
                <a:uFillTx/>
                <a:latin typeface="Arial" panose="020B0604020202020204" pitchFamily="34" charset="0"/>
                <a:ea typeface="+mn-ea"/>
                <a:cs typeface="+mn-cs"/>
              </a:rPr>
              <a:t>DMC = DRM + IM – EM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1" i="0" u="none" strike="noStrike" kern="1200" cap="none" spc="0" normalizeH="0" baseline="0" noProof="0">
                <a:ln>
                  <a:noFill/>
                </a:ln>
                <a:solidFill>
                  <a:srgbClr val="CC0000"/>
                </a:solidFill>
                <a:effectLst/>
                <a:uLnTx/>
                <a:uFillTx/>
                <a:latin typeface="Arial" panose="020B0604020202020204" pitchFamily="34" charset="0"/>
                <a:ea typeface="+mn-ea"/>
                <a:cs typeface="+mn-cs"/>
              </a:rPr>
              <a:t>(hazai anyagfelhasználás = hazai nyersanyag + importált anyag – exportált anyag)</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400" b="1" i="0" u="none" strike="noStrike" kern="1200" cap="none" spc="0" normalizeH="0" baseline="0" noProof="0">
              <a:ln>
                <a:noFill/>
              </a:ln>
              <a:solidFill>
                <a:srgbClr val="CC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IM = MCe – energiahordozó-felhasználás, szennyezés, salak, stb. (maradt az exportálónál)</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3600" b="1" i="0" u="none" strike="noStrike" kern="1200" cap="none" spc="0" normalizeH="0" baseline="0" noProof="0">
                <a:ln>
                  <a:noFill/>
                </a:ln>
                <a:solidFill>
                  <a:srgbClr val="008000"/>
                </a:solidFill>
                <a:effectLst/>
                <a:uLnTx/>
                <a:uFillTx/>
                <a:latin typeface="Arial" panose="020B0604020202020204" pitchFamily="34" charset="0"/>
                <a:ea typeface="+mn-ea"/>
                <a:cs typeface="+mn-cs"/>
              </a:rPr>
              <a:t>MF</a:t>
            </a:r>
            <a:r>
              <a:rPr kumimoji="0" lang="hu-HU" altLang="hu-HU" sz="3200" b="1" i="0" u="none" strike="noStrike" kern="1200" cap="none" spc="0" normalizeH="0" baseline="0" noProof="0">
                <a:ln>
                  <a:noFill/>
                </a:ln>
                <a:solidFill>
                  <a:srgbClr val="008000"/>
                </a:solidFill>
                <a:effectLst/>
                <a:uLnTx/>
                <a:uFillTx/>
                <a:latin typeface="Arial" panose="020B0604020202020204" pitchFamily="34" charset="0"/>
                <a:ea typeface="+mn-ea"/>
                <a:cs typeface="+mn-cs"/>
              </a:rPr>
              <a:t> (material footprint) = az összes anyagfelhasználás a kitermeléstől a fogyasztóig, bárhol is történt</a:t>
            </a:r>
          </a:p>
        </p:txBody>
      </p:sp>
    </p:spTree>
    <p:extLst>
      <p:ext uri="{BB962C8B-B14F-4D97-AF65-F5344CB8AC3E}">
        <p14:creationId xmlns:p14="http://schemas.microsoft.com/office/powerpoint/2010/main" val="4174082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C4A87F07-95CD-429E-A3D3-ED02917600F8}"/>
              </a:ext>
            </a:extLst>
          </p:cNvPr>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5pPr>
            <a:lvl6pPr marL="14366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6pPr>
            <a:lvl7pPr marL="18938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7pPr>
            <a:lvl8pPr marL="23510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8pPr>
            <a:lvl9pPr marL="28082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9pPr>
          </a:lstStyle>
          <a:p>
            <a:pPr marL="0" marR="0" lvl="0" indent="0" algn="ctr" defTabSz="414338"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pPr>
            <a:r>
              <a:rPr kumimoji="0" lang="en-GB" altLang="hu-HU" sz="15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Relative changes in total resource use (MF and DMC) and GDP-PPP-2005 between 1990 and 2008 [values are plotted as ΔX = (Xt2 − Xt1)/Xt1; t1 = 1990].</a:t>
            </a:r>
          </a:p>
        </p:txBody>
      </p:sp>
      <p:pic>
        <p:nvPicPr>
          <p:cNvPr id="35843" name="Picture 3">
            <a:extLst>
              <a:ext uri="{FF2B5EF4-FFF2-40B4-BE49-F238E27FC236}">
                <a16:creationId xmlns:a16="http://schemas.microsoft.com/office/drawing/2014/main" id="{05D7F51F-0AD6-415D-B333-CA039D0BD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4">
            <a:extLst>
              <a:ext uri="{FF2B5EF4-FFF2-40B4-BE49-F238E27FC236}">
                <a16:creationId xmlns:a16="http://schemas.microsoft.com/office/drawing/2014/main" id="{77789C13-AB5E-49D2-A55B-57437C548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346325"/>
            <a:ext cx="7804150"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Text Box 5">
            <a:extLst>
              <a:ext uri="{FF2B5EF4-FFF2-40B4-BE49-F238E27FC236}">
                <a16:creationId xmlns:a16="http://schemas.microsoft.com/office/drawing/2014/main" id="{A832217D-C6AE-4EF6-855E-B57FABC96C08}"/>
              </a:ext>
            </a:extLst>
          </p:cNvPr>
          <p:cNvSpPr txBox="1">
            <a:spLocks noChangeArrowheads="1"/>
          </p:cNvSpPr>
          <p:nvPr/>
        </p:nvSpPr>
        <p:spPr bwMode="auto">
          <a:xfrm>
            <a:off x="6715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Arial" panose="020B0604020202020204" pitchFamily="34" charset="0"/>
              </a:defRPr>
            </a:lvl1pPr>
            <a:lvl2pPr marL="392113" indent="-196850" defTabSz="414338">
              <a:tabLst>
                <a:tab pos="657225" algn="l"/>
                <a:tab pos="1312863" algn="l"/>
                <a:tab pos="1970088" algn="l"/>
                <a:tab pos="2627313" algn="l"/>
                <a:tab pos="3282950" algn="l"/>
              </a:tabLst>
              <a:defRPr>
                <a:solidFill>
                  <a:schemeClr val="tx1"/>
                </a:solidFill>
                <a:latin typeface="Arial" panose="020B0604020202020204" pitchFamily="34" charset="0"/>
              </a:defRPr>
            </a:lvl2pPr>
            <a:lvl3pPr marL="587375" indent="-195263" defTabSz="414338">
              <a:tabLst>
                <a:tab pos="657225" algn="l"/>
                <a:tab pos="1312863" algn="l"/>
                <a:tab pos="1970088" algn="l"/>
                <a:tab pos="2627313" algn="l"/>
                <a:tab pos="3282950" algn="l"/>
              </a:tabLst>
              <a:defRPr>
                <a:solidFill>
                  <a:schemeClr val="tx1"/>
                </a:solidFill>
                <a:latin typeface="Arial" panose="020B0604020202020204" pitchFamily="34" charset="0"/>
              </a:defRPr>
            </a:lvl3pPr>
            <a:lvl4pPr marL="782638" indent="-195263" defTabSz="414338">
              <a:tabLst>
                <a:tab pos="657225" algn="l"/>
                <a:tab pos="1312863" algn="l"/>
                <a:tab pos="1970088" algn="l"/>
                <a:tab pos="2627313" algn="l"/>
                <a:tab pos="3282950" algn="l"/>
              </a:tabLst>
              <a:defRPr>
                <a:solidFill>
                  <a:schemeClr val="tx1"/>
                </a:solidFill>
                <a:latin typeface="Arial" panose="020B0604020202020204" pitchFamily="34" charset="0"/>
              </a:defRPr>
            </a:lvl4pPr>
            <a:lvl5pPr marL="979488" indent="-196850" defTabSz="414338">
              <a:tabLst>
                <a:tab pos="657225" algn="l"/>
                <a:tab pos="1312863" algn="l"/>
                <a:tab pos="1970088" algn="l"/>
                <a:tab pos="2627313" algn="l"/>
                <a:tab pos="3282950" algn="l"/>
              </a:tabLst>
              <a:defRPr>
                <a:solidFill>
                  <a:schemeClr val="tx1"/>
                </a:solidFill>
                <a:latin typeface="Arial" panose="020B0604020202020204" pitchFamily="34" charset="0"/>
              </a:defRPr>
            </a:lvl5pPr>
            <a:lvl6pPr marL="1436688" indent="-196850" defTabSz="414338" fontAlgn="base">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defRPr>
            </a:lvl6pPr>
            <a:lvl7pPr marL="1893888" indent="-196850" defTabSz="414338" fontAlgn="base">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defRPr>
            </a:lvl7pPr>
            <a:lvl8pPr marL="2351088" indent="-196850" defTabSz="414338" fontAlgn="base">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defRPr>
            </a:lvl8pPr>
            <a:lvl9pPr marL="2808288" indent="-196850" defTabSz="414338" fontAlgn="base">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defRPr>
            </a:lvl9pPr>
          </a:lstStyle>
          <a:p>
            <a:pPr marL="0" marR="0" lvl="0" indent="0" algn="l" defTabSz="414338"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657225" algn="l"/>
                <a:tab pos="1312863" algn="l"/>
                <a:tab pos="1970088" algn="l"/>
                <a:tab pos="2627313" algn="l"/>
                <a:tab pos="3282950" algn="l"/>
              </a:tabLst>
              <a:defRPr/>
            </a:pPr>
            <a:r>
              <a:rPr kumimoji="0" lang="en-GB" altLang="hu-HU"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Thomas O. Wiedmann et al. PNAS 2015;112:6271-6276</a:t>
            </a:r>
          </a:p>
        </p:txBody>
      </p:sp>
      <p:sp>
        <p:nvSpPr>
          <p:cNvPr id="35846" name="Text Box 6">
            <a:extLst>
              <a:ext uri="{FF2B5EF4-FFF2-40B4-BE49-F238E27FC236}">
                <a16:creationId xmlns:a16="http://schemas.microsoft.com/office/drawing/2014/main" id="{31FD81DD-DE47-49DB-A6CB-BCA3B0385FC7}"/>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5pPr>
            <a:lvl6pPr marL="1436688" indent="-196850" defTabSz="41433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6pPr>
            <a:lvl7pPr marL="1893888" indent="-196850" defTabSz="41433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7pPr>
            <a:lvl8pPr marL="2351088" indent="-196850" defTabSz="41433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8pPr>
            <a:lvl9pPr marL="2808288" indent="-196850" defTabSz="41433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defRPr>
            </a:lvl9pPr>
          </a:lstStyle>
          <a:p>
            <a:pPr marL="77788" marR="0" lvl="0" indent="-77788" algn="l" defTabSz="414338"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tab pos="657225" algn="l"/>
                <a:tab pos="1312863" algn="l"/>
                <a:tab pos="1970088" algn="l"/>
                <a:tab pos="2627313" algn="l"/>
                <a:tab pos="3282950" algn="l"/>
                <a:tab pos="3940175" algn="l"/>
                <a:tab pos="4595813" algn="l"/>
              </a:tabLst>
              <a:defRPr/>
            </a:pPr>
            <a:r>
              <a:rPr kumimoji="0" lang="en-GB" altLang="hu-HU"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©2015 by National Academy of Sciences</a:t>
            </a:r>
          </a:p>
        </p:txBody>
      </p:sp>
      <p:sp>
        <p:nvSpPr>
          <p:cNvPr id="35847" name="Text Box 7">
            <a:extLst>
              <a:ext uri="{FF2B5EF4-FFF2-40B4-BE49-F238E27FC236}">
                <a16:creationId xmlns:a16="http://schemas.microsoft.com/office/drawing/2014/main" id="{6D35BEB7-5C79-4666-B896-21DD571418D5}"/>
              </a:ext>
            </a:extLst>
          </p:cNvPr>
          <p:cNvSpPr txBox="1">
            <a:spLocks noChangeArrowheads="1"/>
          </p:cNvSpPr>
          <p:nvPr/>
        </p:nvSpPr>
        <p:spPr bwMode="auto">
          <a:xfrm>
            <a:off x="3203575" y="4868863"/>
            <a:ext cx="302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99CC00"/>
                </a:solidFill>
                <a:effectLst/>
                <a:uLnTx/>
                <a:uFillTx/>
                <a:latin typeface="Arial" panose="020B0604020202020204" pitchFamily="34" charset="0"/>
                <a:ea typeface="+mn-ea"/>
                <a:cs typeface="+mn-cs"/>
              </a:rPr>
              <a:t>MF</a:t>
            </a: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DMC</a:t>
            </a: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1" i="0" u="none" strike="noStrike" kern="1200" cap="none" spc="0" normalizeH="0" baseline="0" noProof="0">
                <a:ln>
                  <a:noFill/>
                </a:ln>
                <a:solidFill>
                  <a:srgbClr val="6699FF"/>
                </a:solidFill>
                <a:effectLst/>
                <a:uLnTx/>
                <a:uFillTx/>
                <a:latin typeface="Arial" panose="020B0604020202020204" pitchFamily="34" charset="0"/>
                <a:ea typeface="+mn-ea"/>
                <a:cs typeface="+mn-cs"/>
              </a:rPr>
              <a:t> GDP</a:t>
            </a:r>
          </a:p>
        </p:txBody>
      </p:sp>
    </p:spTree>
    <p:extLst>
      <p:ext uri="{BB962C8B-B14F-4D97-AF65-F5344CB8AC3E}">
        <p14:creationId xmlns:p14="http://schemas.microsoft.com/office/powerpoint/2010/main" val="3446355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3A7E8A2-C35C-4F6D-8D7D-2269256B29F8}"/>
              </a:ext>
            </a:extLst>
          </p:cNvPr>
          <p:cNvSpPr txBox="1"/>
          <p:nvPr/>
        </p:nvSpPr>
        <p:spPr>
          <a:xfrm>
            <a:off x="186612" y="1306284"/>
            <a:ext cx="8798768" cy="50475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Ward JD, Sutton PC, Werner AD, Costanza R, Mohr SH, Simmons CT (2016) </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Decoupling GDP Growth from Environmental Impact Possible?</a:t>
            </a:r>
            <a:endParaRPr kumimoji="0" lang="hu-HU"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PLoS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ONE 11(10): e0164733. https://doi.org/10.1371/journal.pone.0164733</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Here we show</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that growth in GDP ultimately cannot be decoupled from growth in material and energy use. It is therefore misleading to develop growth-oriented policy around the expectation that decoupling is possible. We also note that GDP is increasingly seen as a poor proxy for societal wellbeing. GDP growth is therefore a questionable societal goal. Society can sustainably improve wellbeing, including the wellbeing of its natural assets, but only by discarding GDP growth as the goal in favor of more comprehensive measures of societal wellbeing.</a:t>
            </a: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Megmutatjuk, hogy </a:t>
            </a:r>
            <a:r>
              <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rPr>
              <a:t>a GDP növekedés végül nem függetleníthető az anyag és energia hasaználatától. Ezért félrevezető növekedés-orientált politikát fejleszteni annak elvárásával, hogy a szétkapcsolás lehetséges.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        Megjegyezzük továbbá, hogy a GDP-t egyre többen tartják silány jóléti mutatónak. A GDP növekedés ezért egy megkérdőjelezhető társadalmi cél.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rPr>
              <a:t>       A társadalom fenntarthatóan javíthatja jólétét és természeti környezetét de </a:t>
            </a:r>
            <a:r>
              <a:rPr kumimoji="0" lang="hu-HU" sz="2000" b="1" i="1" u="none" strike="noStrike" kern="1200" cap="none" spc="0" normalizeH="0" baseline="0" noProof="0" dirty="0">
                <a:ln>
                  <a:noFill/>
                </a:ln>
                <a:solidFill>
                  <a:srgbClr val="FF0000"/>
                </a:solidFill>
                <a:effectLst/>
                <a:uLnTx/>
                <a:uFillTx/>
                <a:latin typeface="Calibri" panose="020F0502020204030204"/>
                <a:ea typeface="+mn-ea"/>
                <a:cs typeface="+mn-cs"/>
              </a:rPr>
              <a:t>csak ha elveti a GDP növekedési célt</a:t>
            </a:r>
            <a:r>
              <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rPr>
              <a:t>, a társadalmi jólét átfogóbb mércéjére cserélve.</a:t>
            </a:r>
          </a:p>
        </p:txBody>
      </p:sp>
      <p:sp>
        <p:nvSpPr>
          <p:cNvPr id="3" name="Szövegdoboz 2">
            <a:extLst>
              <a:ext uri="{FF2B5EF4-FFF2-40B4-BE49-F238E27FC236}">
                <a16:creationId xmlns:a16="http://schemas.microsoft.com/office/drawing/2014/main" id="{92BC83B2-83CF-4746-9461-C978874E81D8}"/>
              </a:ext>
            </a:extLst>
          </p:cNvPr>
          <p:cNvSpPr txBox="1"/>
          <p:nvPr/>
        </p:nvSpPr>
        <p:spPr>
          <a:xfrm>
            <a:off x="298580" y="233265"/>
            <a:ext cx="844420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3200" b="1" i="0" u="none" strike="noStrike" kern="1200" cap="none" spc="0" normalizeH="0" baseline="0" noProof="0" dirty="0">
                <a:ln>
                  <a:noFill/>
                </a:ln>
                <a:solidFill>
                  <a:srgbClr val="FF0000"/>
                </a:solidFill>
                <a:effectLst/>
                <a:uLnTx/>
                <a:uFillTx/>
                <a:latin typeface="Calibri" panose="020F0502020204030204"/>
                <a:ea typeface="+mn-ea"/>
                <a:cs typeface="+mn-cs"/>
              </a:rPr>
              <a:t>Szétkapcsolható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3200" b="1" i="0" u="none" strike="noStrike" kern="1200" cap="none" spc="0" normalizeH="0" baseline="0" noProof="0" dirty="0">
                <a:ln>
                  <a:noFill/>
                </a:ln>
                <a:solidFill>
                  <a:srgbClr val="FF0000"/>
                </a:solidFill>
                <a:effectLst/>
                <a:uLnTx/>
                <a:uFillTx/>
                <a:latin typeface="Calibri" panose="020F0502020204030204"/>
                <a:ea typeface="+mn-ea"/>
                <a:cs typeface="+mn-cs"/>
              </a:rPr>
              <a:t> a GDP növekedés a környezeti hatásoktól?</a:t>
            </a:r>
          </a:p>
        </p:txBody>
      </p:sp>
    </p:spTree>
    <p:extLst>
      <p:ext uri="{BB962C8B-B14F-4D97-AF65-F5344CB8AC3E}">
        <p14:creationId xmlns:p14="http://schemas.microsoft.com/office/powerpoint/2010/main" val="253344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2D28B4D-8D4F-4725-8B8E-140619420169}"/>
              </a:ext>
            </a:extLst>
          </p:cNvPr>
          <p:cNvSpPr>
            <a:spLocks noGrp="1" noChangeArrowheads="1"/>
          </p:cNvSpPr>
          <p:nvPr>
            <p:ph type="title"/>
          </p:nvPr>
        </p:nvSpPr>
        <p:spPr>
          <a:xfrm>
            <a:off x="179388" y="274638"/>
            <a:ext cx="8507412" cy="1143000"/>
          </a:xfrm>
        </p:spPr>
        <p:txBody>
          <a:bodyPr/>
          <a:lstStyle/>
          <a:p>
            <a:pPr algn="l"/>
            <a:r>
              <a:rPr lang="hu-HU" altLang="hu-HU" sz="2400"/>
              <a:t>Válság?</a:t>
            </a:r>
            <a:br>
              <a:rPr lang="hu-HU" altLang="hu-HU" sz="3600"/>
            </a:br>
            <a:r>
              <a:rPr lang="hu-HU" altLang="hu-HU" sz="3600"/>
              <a:t>   Fantasztikusan növekszünk:</a:t>
            </a:r>
            <a:endParaRPr lang="hu-HU" altLang="hu-HU"/>
          </a:p>
        </p:txBody>
      </p:sp>
      <p:sp>
        <p:nvSpPr>
          <p:cNvPr id="63491" name="Rectangle 3">
            <a:extLst>
              <a:ext uri="{FF2B5EF4-FFF2-40B4-BE49-F238E27FC236}">
                <a16:creationId xmlns:a16="http://schemas.microsoft.com/office/drawing/2014/main" id="{71EB96A4-6B19-4CC5-B305-2286DC247E59}"/>
              </a:ext>
            </a:extLst>
          </p:cNvPr>
          <p:cNvSpPr>
            <a:spLocks noGrp="1" noChangeArrowheads="1"/>
          </p:cNvSpPr>
          <p:nvPr>
            <p:ph type="body" idx="1"/>
          </p:nvPr>
        </p:nvSpPr>
        <p:spPr>
          <a:xfrm>
            <a:off x="395288" y="1600200"/>
            <a:ext cx="8353425" cy="4525963"/>
          </a:xfrm>
        </p:spPr>
        <p:txBody>
          <a:bodyPr>
            <a:normAutofit/>
          </a:bodyPr>
          <a:lstStyle/>
          <a:p>
            <a:pPr>
              <a:lnSpc>
                <a:spcPct val="90000"/>
              </a:lnSpc>
            </a:pPr>
            <a:endParaRPr lang="hu-HU" altLang="hu-HU" sz="2800" dirty="0">
              <a:solidFill>
                <a:srgbClr val="336600"/>
              </a:solidFill>
            </a:endParaRPr>
          </a:p>
          <a:p>
            <a:pPr>
              <a:lnSpc>
                <a:spcPct val="90000"/>
              </a:lnSpc>
            </a:pPr>
            <a:r>
              <a:rPr lang="hu-HU" altLang="hu-HU" sz="2800" dirty="0">
                <a:solidFill>
                  <a:srgbClr val="336600"/>
                </a:solidFill>
              </a:rPr>
              <a:t>Emberiség létszámában (&gt;7 300 000  000)</a:t>
            </a:r>
          </a:p>
          <a:p>
            <a:pPr>
              <a:lnSpc>
                <a:spcPct val="90000"/>
              </a:lnSpc>
            </a:pPr>
            <a:r>
              <a:rPr lang="hu-HU" altLang="hu-HU" sz="2800" dirty="0">
                <a:solidFill>
                  <a:srgbClr val="336600"/>
                </a:solidFill>
              </a:rPr>
              <a:t>Átlagos anyagi jólétében (GDP/fő)</a:t>
            </a:r>
          </a:p>
          <a:p>
            <a:pPr>
              <a:lnSpc>
                <a:spcPct val="90000"/>
              </a:lnSpc>
            </a:pPr>
            <a:r>
              <a:rPr lang="hu-HU" altLang="hu-HU" sz="2800" dirty="0">
                <a:solidFill>
                  <a:srgbClr val="336600"/>
                </a:solidFill>
              </a:rPr>
              <a:t>Tudományban, technológiában</a:t>
            </a:r>
          </a:p>
          <a:p>
            <a:pPr>
              <a:lnSpc>
                <a:spcPct val="90000"/>
              </a:lnSpc>
            </a:pPr>
            <a:r>
              <a:rPr lang="hu-HU" altLang="hu-HU" sz="2800" dirty="0"/>
              <a:t>Egyenlőtlenségben </a:t>
            </a:r>
          </a:p>
          <a:p>
            <a:pPr>
              <a:lnSpc>
                <a:spcPct val="90000"/>
              </a:lnSpc>
            </a:pPr>
            <a:r>
              <a:rPr lang="hu-HU" altLang="hu-HU" sz="2800" dirty="0"/>
              <a:t>Kockáztatásban (planetáris biztonság átlépése)</a:t>
            </a:r>
          </a:p>
          <a:p>
            <a:pPr>
              <a:lnSpc>
                <a:spcPct val="90000"/>
              </a:lnSpc>
            </a:pPr>
            <a:r>
              <a:rPr lang="hu-HU" altLang="hu-HU" sz="2800" dirty="0"/>
              <a:t>Önhittségben (vég-nélküli növekedés és fejlődés, minden problémát megoldunk, zsenialitásunk korlátlan)</a:t>
            </a:r>
          </a:p>
        </p:txBody>
      </p:sp>
      <p:sp>
        <p:nvSpPr>
          <p:cNvPr id="63492" name="Text Box 4">
            <a:extLst>
              <a:ext uri="{FF2B5EF4-FFF2-40B4-BE49-F238E27FC236}">
                <a16:creationId xmlns:a16="http://schemas.microsoft.com/office/drawing/2014/main" id="{10FCFD95-44F9-40B2-BC33-A1420084FE0E}"/>
              </a:ext>
            </a:extLst>
          </p:cNvPr>
          <p:cNvSpPr txBox="1">
            <a:spLocks noChangeArrowheads="1"/>
          </p:cNvSpPr>
          <p:nvPr/>
        </p:nvSpPr>
        <p:spPr bwMode="auto">
          <a:xfrm>
            <a:off x="323850" y="6453188"/>
            <a:ext cx="8424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Lásd még: http://www.biographyonline.net/events/greatest-achievements.html</a:t>
            </a:r>
          </a:p>
        </p:txBody>
      </p:sp>
    </p:spTree>
    <p:extLst>
      <p:ext uri="{BB962C8B-B14F-4D97-AF65-F5344CB8AC3E}">
        <p14:creationId xmlns:p14="http://schemas.microsoft.com/office/powerpoint/2010/main" val="809716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2000"/>
                                        <p:tgtEl>
                                          <p:spTgt spid="63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fade">
                                      <p:cBhvr>
                                        <p:cTn id="17" dur="2000"/>
                                        <p:tgtEl>
                                          <p:spTgt spid="634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fade">
                                      <p:cBhvr>
                                        <p:cTn id="22" dur="2000"/>
                                        <p:tgtEl>
                                          <p:spTgt spid="634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491">
                                            <p:txEl>
                                              <p:pRg st="4" end="4"/>
                                            </p:txEl>
                                          </p:spTgt>
                                        </p:tgtEl>
                                        <p:attrNameLst>
                                          <p:attrName>style.visibility</p:attrName>
                                        </p:attrNameLst>
                                      </p:cBhvr>
                                      <p:to>
                                        <p:strVal val="visible"/>
                                      </p:to>
                                    </p:set>
                                    <p:animEffect transition="in" filter="fade">
                                      <p:cBhvr>
                                        <p:cTn id="27" dur="2000"/>
                                        <p:tgtEl>
                                          <p:spTgt spid="634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491">
                                            <p:txEl>
                                              <p:pRg st="5" end="5"/>
                                            </p:txEl>
                                          </p:spTgt>
                                        </p:tgtEl>
                                        <p:attrNameLst>
                                          <p:attrName>style.visibility</p:attrName>
                                        </p:attrNameLst>
                                      </p:cBhvr>
                                      <p:to>
                                        <p:strVal val="visible"/>
                                      </p:to>
                                    </p:set>
                                    <p:animEffect transition="in" filter="fade">
                                      <p:cBhvr>
                                        <p:cTn id="32" dur="2000"/>
                                        <p:tgtEl>
                                          <p:spTgt spid="634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3491">
                                            <p:txEl>
                                              <p:pRg st="6" end="6"/>
                                            </p:txEl>
                                          </p:spTgt>
                                        </p:tgtEl>
                                        <p:attrNameLst>
                                          <p:attrName>style.visibility</p:attrName>
                                        </p:attrNameLst>
                                      </p:cBhvr>
                                      <p:to>
                                        <p:strVal val="visible"/>
                                      </p:to>
                                    </p:set>
                                    <p:animEffect transition="in" filter="fade">
                                      <p:cBhvr>
                                        <p:cTn id="37" dur="2000"/>
                                        <p:tgtEl>
                                          <p:spTgt spid="634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26D3435-969E-44FE-9B31-9A274F4D9E13}"/>
              </a:ext>
            </a:extLst>
          </p:cNvPr>
          <p:cNvSpPr txBox="1"/>
          <p:nvPr/>
        </p:nvSpPr>
        <p:spPr>
          <a:xfrm>
            <a:off x="382555" y="223942"/>
            <a:ext cx="8406882" cy="63094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Unmasking decoupling: Redefining the Resource Intensity of the Economy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Kostas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Bithasa and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Panos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Kalimerisa</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Science of The Total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Environment</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Volumes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619–620, 1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April</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2018,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Pages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338–351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Received</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July</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2017,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Revised</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6 November 2017,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Accepted</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6 November 2017,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Available</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online 29 November 2017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estimates suggest that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the dependence of global economic growth on natural resources has increased by over 60% in the last 110 years (1900–2009), contrasting with the prevailing decoupling estimates which suggest a reduction by 63%.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find that the actual decoupling, which began in the mid-1970s in post-industrial economies, is counterbalanced by the intensified resource intensity of several developing economies.</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Resources consumed per unit of income increased by 60% (1900–2009) at the global level.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Corresponding increases were 49% for the USA (1870–2005) and 76.8% for Japan (1878–2005).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 increasing income required disproportionately increasing use of 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After the 1970s, decoupling emerged in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knowledge-based economies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This must be seen alongside strong coupling in the developing world.</a:t>
            </a:r>
            <a:endPar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Kép 2">
            <a:extLst>
              <a:ext uri="{FF2B5EF4-FFF2-40B4-BE49-F238E27FC236}">
                <a16:creationId xmlns:a16="http://schemas.microsoft.com/office/drawing/2014/main" id="{2DAE5B68-2F52-43B9-91E9-4266F815D5D6}"/>
              </a:ext>
            </a:extLst>
          </p:cNvPr>
          <p:cNvPicPr>
            <a:picLocks noChangeAspect="1"/>
          </p:cNvPicPr>
          <p:nvPr/>
        </p:nvPicPr>
        <p:blipFill>
          <a:blip r:embed="rId3"/>
          <a:stretch>
            <a:fillRect/>
          </a:stretch>
        </p:blipFill>
        <p:spPr>
          <a:xfrm>
            <a:off x="7532817" y="829831"/>
            <a:ext cx="1076325" cy="1428750"/>
          </a:xfrm>
          <a:prstGeom prst="rect">
            <a:avLst/>
          </a:prstGeom>
        </p:spPr>
      </p:pic>
    </p:spTree>
    <p:extLst>
      <p:ext uri="{BB962C8B-B14F-4D97-AF65-F5344CB8AC3E}">
        <p14:creationId xmlns:p14="http://schemas.microsoft.com/office/powerpoint/2010/main" val="3801783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94114947-E292-4163-9D17-31C1E0F08E17}"/>
              </a:ext>
            </a:extLst>
          </p:cNvPr>
          <p:cNvSpPr/>
          <p:nvPr/>
        </p:nvSpPr>
        <p:spPr>
          <a:xfrm>
            <a:off x="723900" y="6325285"/>
            <a:ext cx="721995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http://www.piacesprofit.hu/media/2017/11/mvass.jpg</a:t>
            </a:r>
          </a:p>
        </p:txBody>
      </p:sp>
      <p:pic>
        <p:nvPicPr>
          <p:cNvPr id="3" name="Kép 2">
            <a:extLst>
              <a:ext uri="{FF2B5EF4-FFF2-40B4-BE49-F238E27FC236}">
                <a16:creationId xmlns:a16="http://schemas.microsoft.com/office/drawing/2014/main" id="{1E495ADE-7E5F-48E8-8930-8F2312BBBE7D}"/>
              </a:ext>
            </a:extLst>
          </p:cNvPr>
          <p:cNvPicPr>
            <a:picLocks noChangeAspect="1"/>
          </p:cNvPicPr>
          <p:nvPr/>
        </p:nvPicPr>
        <p:blipFill>
          <a:blip r:embed="rId2"/>
          <a:stretch>
            <a:fillRect/>
          </a:stretch>
        </p:blipFill>
        <p:spPr>
          <a:xfrm>
            <a:off x="41311" y="911474"/>
            <a:ext cx="8297049" cy="5336926"/>
          </a:xfrm>
          <a:prstGeom prst="rect">
            <a:avLst/>
          </a:prstGeom>
        </p:spPr>
      </p:pic>
      <p:sp>
        <p:nvSpPr>
          <p:cNvPr id="15" name="Szövegdoboz 14">
            <a:extLst>
              <a:ext uri="{FF2B5EF4-FFF2-40B4-BE49-F238E27FC236}">
                <a16:creationId xmlns:a16="http://schemas.microsoft.com/office/drawing/2014/main" id="{1DE28C8A-BCB8-48A2-8510-21136E1F09B8}"/>
              </a:ext>
            </a:extLst>
          </p:cNvPr>
          <p:cNvSpPr txBox="1"/>
          <p:nvPr/>
        </p:nvSpPr>
        <p:spPr>
          <a:xfrm>
            <a:off x="499286" y="278394"/>
            <a:ext cx="677897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srgbClr val="FF0000"/>
                </a:solidFill>
                <a:effectLst/>
                <a:uLnTx/>
                <a:uFillTx/>
                <a:latin typeface="Calibri" panose="020F0502020204030204"/>
                <a:ea typeface="+mn-ea"/>
                <a:cs typeface="+mn-cs"/>
              </a:rPr>
              <a:t>„Egyre zöldebb az acélipar”?</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zövegdoboz 3">
            <a:extLst>
              <a:ext uri="{FF2B5EF4-FFF2-40B4-BE49-F238E27FC236}">
                <a16:creationId xmlns:a16="http://schemas.microsoft.com/office/drawing/2014/main" id="{63FDAF4F-F87E-45D9-8350-D945F912184C}"/>
              </a:ext>
            </a:extLst>
          </p:cNvPr>
          <p:cNvSpPr txBox="1"/>
          <p:nvPr/>
        </p:nvSpPr>
        <p:spPr>
          <a:xfrm>
            <a:off x="6548582" y="387927"/>
            <a:ext cx="25954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De az energiafelhasználás így is négyszeresére nőtt!</a:t>
            </a:r>
          </a:p>
        </p:txBody>
      </p:sp>
    </p:spTree>
    <p:extLst>
      <p:ext uri="{BB962C8B-B14F-4D97-AF65-F5344CB8AC3E}">
        <p14:creationId xmlns:p14="http://schemas.microsoft.com/office/powerpoint/2010/main" val="3543259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5BD9A4FB-0AAC-40F3-8967-B8C9B3756975}"/>
              </a:ext>
            </a:extLst>
          </p:cNvPr>
          <p:cNvPicPr>
            <a:picLocks noChangeAspect="1"/>
          </p:cNvPicPr>
          <p:nvPr/>
        </p:nvPicPr>
        <p:blipFill>
          <a:blip r:embed="rId2"/>
          <a:stretch>
            <a:fillRect/>
          </a:stretch>
        </p:blipFill>
        <p:spPr>
          <a:xfrm>
            <a:off x="241426" y="181069"/>
            <a:ext cx="8570615" cy="6427961"/>
          </a:xfrm>
          <a:prstGeom prst="rect">
            <a:avLst/>
          </a:prstGeom>
        </p:spPr>
      </p:pic>
    </p:spTree>
    <p:extLst>
      <p:ext uri="{BB962C8B-B14F-4D97-AF65-F5344CB8AC3E}">
        <p14:creationId xmlns:p14="http://schemas.microsoft.com/office/powerpoint/2010/main" val="107878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6D0BEBFE-704E-40CA-AB71-4B09E4700632}"/>
              </a:ext>
            </a:extLst>
          </p:cNvPr>
          <p:cNvSpPr txBox="1">
            <a:spLocks noChangeArrowheads="1"/>
          </p:cNvSpPr>
          <p:nvPr/>
        </p:nvSpPr>
        <p:spPr bwMode="auto">
          <a:xfrm>
            <a:off x="468313" y="1412875"/>
            <a:ext cx="79914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 az internetet egy országnak vennénk, az energiafogyasztásban az ötödik helyet kapná, megelőzve Indiát és Németországot.</a:t>
            </a:r>
          </a:p>
        </p:txBody>
      </p:sp>
      <p:sp>
        <p:nvSpPr>
          <p:cNvPr id="73731" name="Text Box 3">
            <a:extLst>
              <a:ext uri="{FF2B5EF4-FFF2-40B4-BE49-F238E27FC236}">
                <a16:creationId xmlns:a16="http://schemas.microsoft.com/office/drawing/2014/main" id="{E750DD3E-F835-4573-8FCA-F4F359A80A35}"/>
              </a:ext>
            </a:extLst>
          </p:cNvPr>
          <p:cNvSpPr txBox="1">
            <a:spLocks noChangeArrowheads="1"/>
          </p:cNvSpPr>
          <p:nvPr/>
        </p:nvSpPr>
        <p:spPr bwMode="auto">
          <a:xfrm>
            <a:off x="827088" y="6230938"/>
            <a:ext cx="7993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http://www.electronicsilentspring.com/real-amount-energy-power-internet/</a:t>
            </a:r>
          </a:p>
        </p:txBody>
      </p:sp>
      <p:sp>
        <p:nvSpPr>
          <p:cNvPr id="73732" name="Text Box 4">
            <a:extLst>
              <a:ext uri="{FF2B5EF4-FFF2-40B4-BE49-F238E27FC236}">
                <a16:creationId xmlns:a16="http://schemas.microsoft.com/office/drawing/2014/main" id="{88518B14-D24A-4FE9-8AE5-28E089FED2ED}"/>
              </a:ext>
            </a:extLst>
          </p:cNvPr>
          <p:cNvSpPr txBox="1">
            <a:spLocks noChangeArrowheads="1"/>
          </p:cNvSpPr>
          <p:nvPr/>
        </p:nvSpPr>
        <p:spPr bwMode="auto">
          <a:xfrm>
            <a:off x="684213" y="4005263"/>
            <a:ext cx="7991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2010-ben nyilvántartott 60 millió szerver évente összesen c. 210 milliárd kilowattórát használ.</a:t>
            </a:r>
          </a:p>
        </p:txBody>
      </p:sp>
    </p:spTree>
    <p:extLst>
      <p:ext uri="{BB962C8B-B14F-4D97-AF65-F5344CB8AC3E}">
        <p14:creationId xmlns:p14="http://schemas.microsoft.com/office/powerpoint/2010/main" val="2256027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4DF7E5E9-17CF-4E38-AF49-7A893E1D217A}"/>
              </a:ext>
            </a:extLst>
          </p:cNvPr>
          <p:cNvPicPr>
            <a:picLocks noChangeAspect="1"/>
          </p:cNvPicPr>
          <p:nvPr/>
        </p:nvPicPr>
        <p:blipFill>
          <a:blip r:embed="rId2"/>
          <a:stretch>
            <a:fillRect/>
          </a:stretch>
        </p:blipFill>
        <p:spPr>
          <a:xfrm>
            <a:off x="129724" y="704335"/>
            <a:ext cx="8777300" cy="5782961"/>
          </a:xfrm>
          <a:prstGeom prst="rect">
            <a:avLst/>
          </a:prstGeom>
        </p:spPr>
      </p:pic>
    </p:spTree>
    <p:extLst>
      <p:ext uri="{BB962C8B-B14F-4D97-AF65-F5344CB8AC3E}">
        <p14:creationId xmlns:p14="http://schemas.microsoft.com/office/powerpoint/2010/main" val="4135317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D3C7AA4-BE73-4AAD-A528-64066E919AEC}"/>
              </a:ext>
            </a:extLst>
          </p:cNvPr>
          <p:cNvPicPr>
            <a:picLocks noChangeAspect="1"/>
          </p:cNvPicPr>
          <p:nvPr/>
        </p:nvPicPr>
        <p:blipFill>
          <a:blip r:embed="rId2"/>
          <a:stretch>
            <a:fillRect/>
          </a:stretch>
        </p:blipFill>
        <p:spPr>
          <a:xfrm rot="1236381">
            <a:off x="581025" y="2416968"/>
            <a:ext cx="5230545" cy="3922909"/>
          </a:xfrm>
          <a:prstGeom prst="rect">
            <a:avLst/>
          </a:prstGeom>
        </p:spPr>
      </p:pic>
      <p:cxnSp>
        <p:nvCxnSpPr>
          <p:cNvPr id="5" name="Egyenes összekötő 4">
            <a:extLst>
              <a:ext uri="{FF2B5EF4-FFF2-40B4-BE49-F238E27FC236}">
                <a16:creationId xmlns:a16="http://schemas.microsoft.com/office/drawing/2014/main" id="{604E7487-F5CC-46FA-8BEF-657D505D03CD}"/>
              </a:ext>
            </a:extLst>
          </p:cNvPr>
          <p:cNvCxnSpPr/>
          <p:nvPr/>
        </p:nvCxnSpPr>
        <p:spPr>
          <a:xfrm>
            <a:off x="2647950" y="1171575"/>
            <a:ext cx="590550" cy="553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Egyenes összekötő 6">
            <a:extLst>
              <a:ext uri="{FF2B5EF4-FFF2-40B4-BE49-F238E27FC236}">
                <a16:creationId xmlns:a16="http://schemas.microsoft.com/office/drawing/2014/main" id="{DA8DF992-A137-46CD-806D-9BEEFD19EABF}"/>
              </a:ext>
            </a:extLst>
          </p:cNvPr>
          <p:cNvCxnSpPr/>
          <p:nvPr/>
        </p:nvCxnSpPr>
        <p:spPr>
          <a:xfrm flipH="1">
            <a:off x="209550" y="2686050"/>
            <a:ext cx="6125022" cy="27622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zövegdoboz 7">
            <a:extLst>
              <a:ext uri="{FF2B5EF4-FFF2-40B4-BE49-F238E27FC236}">
                <a16:creationId xmlns:a16="http://schemas.microsoft.com/office/drawing/2014/main" id="{F29C9550-EC37-4BA8-8073-4D0CF54037ED}"/>
              </a:ext>
            </a:extLst>
          </p:cNvPr>
          <p:cNvSpPr txBox="1"/>
          <p:nvPr/>
        </p:nvSpPr>
        <p:spPr>
          <a:xfrm>
            <a:off x="3676650" y="695325"/>
            <a:ext cx="519112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4800" b="0" i="0" u="none" strike="noStrike" kern="1200" cap="none" spc="0" normalizeH="0" baseline="0" noProof="0" dirty="0">
                <a:ln>
                  <a:noFill/>
                </a:ln>
                <a:solidFill>
                  <a:prstClr val="black"/>
                </a:solidFill>
                <a:effectLst/>
                <a:uLnTx/>
                <a:uFillTx/>
                <a:latin typeface="Calibri" panose="020F0502020204030204"/>
                <a:ea typeface="+mn-ea"/>
                <a:cs typeface="+mn-cs"/>
              </a:rPr>
              <a:t>Akcióban a világ!?</a:t>
            </a:r>
          </a:p>
        </p:txBody>
      </p:sp>
      <p:sp>
        <p:nvSpPr>
          <p:cNvPr id="9" name="Szövegdoboz 8">
            <a:extLst>
              <a:ext uri="{FF2B5EF4-FFF2-40B4-BE49-F238E27FC236}">
                <a16:creationId xmlns:a16="http://schemas.microsoft.com/office/drawing/2014/main" id="{ECE2F974-6B82-4FE0-8942-70B7381CDAB7}"/>
              </a:ext>
            </a:extLst>
          </p:cNvPr>
          <p:cNvSpPr txBox="1"/>
          <p:nvPr/>
        </p:nvSpPr>
        <p:spPr>
          <a:xfrm>
            <a:off x="6562725" y="3476625"/>
            <a:ext cx="184785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36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UN SDG     2015</a:t>
            </a:r>
          </a:p>
        </p:txBody>
      </p:sp>
    </p:spTree>
    <p:extLst>
      <p:ext uri="{BB962C8B-B14F-4D97-AF65-F5344CB8AC3E}">
        <p14:creationId xmlns:p14="http://schemas.microsoft.com/office/powerpoint/2010/main" val="322161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305A706-0D82-4602-ABD7-95087F391664}"/>
              </a:ext>
            </a:extLst>
          </p:cNvPr>
          <p:cNvSpPr>
            <a:spLocks noGrp="1" noChangeArrowheads="1"/>
          </p:cNvSpPr>
          <p:nvPr>
            <p:ph type="title"/>
          </p:nvPr>
        </p:nvSpPr>
        <p:spPr/>
        <p:txBody>
          <a:bodyPr/>
          <a:lstStyle/>
          <a:p>
            <a:r>
              <a:rPr lang="hu-HU" altLang="hu-HU"/>
              <a:t>Mit kell megváltoztatni?</a:t>
            </a:r>
            <a:br>
              <a:rPr lang="hu-HU" altLang="hu-HU"/>
            </a:br>
            <a:r>
              <a:rPr lang="hu-HU" altLang="hu-HU" sz="1600"/>
              <a:t>specialista                                                                       generalista</a:t>
            </a:r>
          </a:p>
        </p:txBody>
      </p:sp>
      <p:sp>
        <p:nvSpPr>
          <p:cNvPr id="21507" name="Rectangle 3">
            <a:extLst>
              <a:ext uri="{FF2B5EF4-FFF2-40B4-BE49-F238E27FC236}">
                <a16:creationId xmlns:a16="http://schemas.microsoft.com/office/drawing/2014/main" id="{BB07AB7D-517D-48DE-A698-0E28BCBDCDA3}"/>
              </a:ext>
            </a:extLst>
          </p:cNvPr>
          <p:cNvSpPr>
            <a:spLocks noGrp="1" noChangeArrowheads="1"/>
          </p:cNvSpPr>
          <p:nvPr>
            <p:ph type="body" sz="half" idx="1"/>
          </p:nvPr>
        </p:nvSpPr>
        <p:spPr>
          <a:xfrm>
            <a:off x="0" y="1600200"/>
            <a:ext cx="4495800" cy="3413125"/>
          </a:xfrm>
        </p:spPr>
        <p:txBody>
          <a:bodyPr/>
          <a:lstStyle/>
          <a:p>
            <a:pPr algn="ctr">
              <a:lnSpc>
                <a:spcPct val="80000"/>
              </a:lnSpc>
              <a:buFontTx/>
              <a:buNone/>
            </a:pPr>
            <a:r>
              <a:rPr lang="hu-HU" altLang="hu-HU" sz="3600" b="1">
                <a:solidFill>
                  <a:srgbClr val="FFCCCC"/>
                </a:solidFill>
              </a:rPr>
              <a:t>UN SDG</a:t>
            </a:r>
          </a:p>
          <a:p>
            <a:pPr algn="ctr">
              <a:lnSpc>
                <a:spcPct val="80000"/>
              </a:lnSpc>
              <a:buFontTx/>
              <a:buNone/>
            </a:pPr>
            <a:r>
              <a:rPr lang="hu-HU" altLang="hu-HU" sz="2800" b="1">
                <a:solidFill>
                  <a:srgbClr val="FF0000"/>
                </a:solidFill>
              </a:rPr>
              <a:t>A körülöttünk levő világot</a:t>
            </a:r>
          </a:p>
          <a:p>
            <a:pPr algn="ctr">
              <a:lnSpc>
                <a:spcPct val="80000"/>
              </a:lnSpc>
              <a:buFontTx/>
              <a:buNone/>
            </a:pPr>
            <a:r>
              <a:rPr lang="en-GB" altLang="hu-HU" sz="1800">
                <a:solidFill>
                  <a:srgbClr val="FF0000"/>
                </a:solidFill>
              </a:rPr>
              <a:t>Transforming our world: the 2030 Agenda for Sustainable Development</a:t>
            </a:r>
            <a:endParaRPr lang="hu-HU" altLang="hu-HU" sz="1800">
              <a:solidFill>
                <a:srgbClr val="FF0000"/>
              </a:solidFill>
            </a:endParaRPr>
          </a:p>
          <a:p>
            <a:pPr algn="ctr">
              <a:lnSpc>
                <a:spcPct val="80000"/>
              </a:lnSpc>
              <a:buFontTx/>
              <a:buNone/>
            </a:pPr>
            <a:endParaRPr lang="hu-HU" altLang="hu-HU" sz="1800">
              <a:solidFill>
                <a:srgbClr val="FF0000"/>
              </a:solidFill>
            </a:endParaRPr>
          </a:p>
          <a:p>
            <a:pPr algn="ctr">
              <a:lnSpc>
                <a:spcPct val="80000"/>
              </a:lnSpc>
              <a:buFontTx/>
              <a:buNone/>
            </a:pPr>
            <a:r>
              <a:rPr lang="hu-HU" altLang="hu-HU" sz="2000" b="1" i="1">
                <a:solidFill>
                  <a:srgbClr val="CC0066"/>
                </a:solidFill>
              </a:rPr>
              <a:t>Milyen világot szeretnénk?</a:t>
            </a:r>
          </a:p>
          <a:p>
            <a:pPr algn="ctr">
              <a:lnSpc>
                <a:spcPct val="80000"/>
              </a:lnSpc>
              <a:buFontTx/>
              <a:buNone/>
            </a:pPr>
            <a:endParaRPr lang="hu-HU" altLang="hu-HU" sz="2000" b="1" i="1">
              <a:solidFill>
                <a:srgbClr val="CC0066"/>
              </a:solidFill>
            </a:endParaRPr>
          </a:p>
          <a:p>
            <a:pPr algn="ctr">
              <a:lnSpc>
                <a:spcPct val="80000"/>
              </a:lnSpc>
              <a:buFontTx/>
              <a:buNone/>
            </a:pPr>
            <a:endParaRPr lang="hu-HU" altLang="hu-HU" sz="2000">
              <a:solidFill>
                <a:srgbClr val="FF0000"/>
              </a:solidFill>
            </a:endParaRPr>
          </a:p>
          <a:p>
            <a:pPr algn="ctr">
              <a:lnSpc>
                <a:spcPct val="80000"/>
              </a:lnSpc>
              <a:buFontTx/>
              <a:buNone/>
            </a:pPr>
            <a:r>
              <a:rPr lang="hu-HU" altLang="hu-HU" sz="1800" b="1">
                <a:solidFill>
                  <a:srgbClr val="FF0000"/>
                </a:solidFill>
              </a:rPr>
              <a:t>Business as usual</a:t>
            </a:r>
          </a:p>
        </p:txBody>
      </p:sp>
      <p:sp>
        <p:nvSpPr>
          <p:cNvPr id="21508" name="Rectangle 4">
            <a:extLst>
              <a:ext uri="{FF2B5EF4-FFF2-40B4-BE49-F238E27FC236}">
                <a16:creationId xmlns:a16="http://schemas.microsoft.com/office/drawing/2014/main" id="{13262297-A72C-4076-8078-709D42EA6466}"/>
              </a:ext>
            </a:extLst>
          </p:cNvPr>
          <p:cNvSpPr>
            <a:spLocks noGrp="1" noChangeArrowheads="1"/>
          </p:cNvSpPr>
          <p:nvPr>
            <p:ph type="body" sz="half" idx="2"/>
          </p:nvPr>
        </p:nvSpPr>
        <p:spPr>
          <a:xfrm>
            <a:off x="4648200" y="1600200"/>
            <a:ext cx="4038600" cy="4852988"/>
          </a:xfrm>
        </p:spPr>
        <p:txBody>
          <a:bodyPr/>
          <a:lstStyle/>
          <a:p>
            <a:pPr algn="ctr">
              <a:lnSpc>
                <a:spcPct val="90000"/>
              </a:lnSpc>
              <a:buFontTx/>
              <a:buNone/>
            </a:pPr>
            <a:r>
              <a:rPr lang="hu-HU" altLang="hu-HU" b="1">
                <a:solidFill>
                  <a:srgbClr val="CCECFF"/>
                </a:solidFill>
              </a:rPr>
              <a:t>LAUDATO SI’</a:t>
            </a:r>
          </a:p>
          <a:p>
            <a:pPr algn="ctr">
              <a:lnSpc>
                <a:spcPct val="90000"/>
              </a:lnSpc>
              <a:buFontTx/>
              <a:buNone/>
            </a:pPr>
            <a:r>
              <a:rPr lang="hu-HU" altLang="hu-HU" sz="2800" b="1">
                <a:solidFill>
                  <a:srgbClr val="0000FF"/>
                </a:solidFill>
              </a:rPr>
              <a:t>Magunkat!</a:t>
            </a:r>
          </a:p>
          <a:p>
            <a:pPr algn="ctr">
              <a:lnSpc>
                <a:spcPct val="90000"/>
              </a:lnSpc>
              <a:buFontTx/>
              <a:buNone/>
            </a:pPr>
            <a:endParaRPr lang="hu-HU" altLang="hu-HU" sz="2400">
              <a:solidFill>
                <a:srgbClr val="0000FF"/>
              </a:solidFill>
            </a:endParaRPr>
          </a:p>
          <a:p>
            <a:pPr algn="ctr">
              <a:lnSpc>
                <a:spcPct val="90000"/>
              </a:lnSpc>
              <a:buFontTx/>
              <a:buNone/>
            </a:pPr>
            <a:r>
              <a:rPr lang="hu-HU" altLang="hu-HU" sz="1800" b="1" i="1">
                <a:solidFill>
                  <a:srgbClr val="3399FF"/>
                </a:solidFill>
              </a:rPr>
              <a:t>Hogyan tudnánk harmóniában élni embertársainkkal, a természettel és Istennel?</a:t>
            </a:r>
            <a:endParaRPr lang="hu-HU" altLang="hu-HU" sz="1800">
              <a:solidFill>
                <a:srgbClr val="0000FF"/>
              </a:solidFill>
            </a:endParaRPr>
          </a:p>
          <a:p>
            <a:pPr algn="ctr">
              <a:lnSpc>
                <a:spcPct val="90000"/>
              </a:lnSpc>
              <a:buFontTx/>
              <a:buNone/>
            </a:pPr>
            <a:endParaRPr lang="hu-HU" altLang="hu-HU" sz="1800">
              <a:solidFill>
                <a:srgbClr val="0000FF"/>
              </a:solidFill>
            </a:endParaRPr>
          </a:p>
          <a:p>
            <a:pPr algn="ctr">
              <a:lnSpc>
                <a:spcPct val="90000"/>
              </a:lnSpc>
              <a:buFontTx/>
              <a:buNone/>
            </a:pPr>
            <a:r>
              <a:rPr lang="hu-HU" altLang="hu-HU" sz="1800" b="1">
                <a:solidFill>
                  <a:srgbClr val="0000FF"/>
                </a:solidFill>
              </a:rPr>
              <a:t>Ökológiai megtérés</a:t>
            </a:r>
          </a:p>
        </p:txBody>
      </p:sp>
      <p:sp>
        <p:nvSpPr>
          <p:cNvPr id="21509" name="Line 5">
            <a:extLst>
              <a:ext uri="{FF2B5EF4-FFF2-40B4-BE49-F238E27FC236}">
                <a16:creationId xmlns:a16="http://schemas.microsoft.com/office/drawing/2014/main" id="{B4C295B8-03DA-4D65-9DFA-22A596503229}"/>
              </a:ext>
            </a:extLst>
          </p:cNvPr>
          <p:cNvSpPr>
            <a:spLocks noChangeShapeType="1"/>
          </p:cNvSpPr>
          <p:nvPr/>
        </p:nvSpPr>
        <p:spPr bwMode="auto">
          <a:xfrm>
            <a:off x="4572000" y="1412875"/>
            <a:ext cx="0" cy="51117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10" name="Line 6">
            <a:extLst>
              <a:ext uri="{FF2B5EF4-FFF2-40B4-BE49-F238E27FC236}">
                <a16:creationId xmlns:a16="http://schemas.microsoft.com/office/drawing/2014/main" id="{4B36DA07-E0C6-4220-8AA6-CAFB3377B7CD}"/>
              </a:ext>
            </a:extLst>
          </p:cNvPr>
          <p:cNvSpPr>
            <a:spLocks noChangeShapeType="1"/>
          </p:cNvSpPr>
          <p:nvPr/>
        </p:nvSpPr>
        <p:spPr bwMode="auto">
          <a:xfrm flipH="1">
            <a:off x="0" y="1412875"/>
            <a:ext cx="457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11" name="Line 7">
            <a:extLst>
              <a:ext uri="{FF2B5EF4-FFF2-40B4-BE49-F238E27FC236}">
                <a16:creationId xmlns:a16="http://schemas.microsoft.com/office/drawing/2014/main" id="{718A9C48-061A-4DF2-B3EB-BF1299F743A4}"/>
              </a:ext>
            </a:extLst>
          </p:cNvPr>
          <p:cNvSpPr>
            <a:spLocks noChangeShapeType="1"/>
          </p:cNvSpPr>
          <p:nvPr/>
        </p:nvSpPr>
        <p:spPr bwMode="auto">
          <a:xfrm>
            <a:off x="4572000" y="1412875"/>
            <a:ext cx="43926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1512" name="Picture 8" descr="FrancisEncyclicalCNA_180615">
            <a:extLst>
              <a:ext uri="{FF2B5EF4-FFF2-40B4-BE49-F238E27FC236}">
                <a16:creationId xmlns:a16="http://schemas.microsoft.com/office/drawing/2014/main" id="{EF185396-5632-4072-B526-BD3840B7D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4437063"/>
            <a:ext cx="356393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UN-SDG-logos">
            <a:extLst>
              <a:ext uri="{FF2B5EF4-FFF2-40B4-BE49-F238E27FC236}">
                <a16:creationId xmlns:a16="http://schemas.microsoft.com/office/drawing/2014/main" id="{8283FB9E-8432-4FA5-85F1-6DBF43172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65625"/>
            <a:ext cx="4056063" cy="2014538"/>
          </a:xfrm>
          <a:prstGeom prst="rect">
            <a:avLst/>
          </a:prstGeom>
          <a:noFill/>
          <a:extLst>
            <a:ext uri="{909E8E84-426E-40DD-AFC4-6F175D3DCCD1}">
              <a14:hiddenFill xmlns:a14="http://schemas.microsoft.com/office/drawing/2010/main">
                <a:solidFill>
                  <a:srgbClr val="FFFFFF"/>
                </a:solidFill>
              </a14:hiddenFill>
            </a:ext>
          </a:extLst>
        </p:spPr>
      </p:pic>
      <p:sp>
        <p:nvSpPr>
          <p:cNvPr id="21514" name="Text Box 10">
            <a:extLst>
              <a:ext uri="{FF2B5EF4-FFF2-40B4-BE49-F238E27FC236}">
                <a16:creationId xmlns:a16="http://schemas.microsoft.com/office/drawing/2014/main" id="{936F5856-7AEC-4C48-A315-200755C759CC}"/>
              </a:ext>
            </a:extLst>
          </p:cNvPr>
          <p:cNvSpPr txBox="1">
            <a:spLocks noChangeArrowheads="1"/>
          </p:cNvSpPr>
          <p:nvPr/>
        </p:nvSpPr>
        <p:spPr bwMode="auto">
          <a:xfrm>
            <a:off x="1692275" y="0"/>
            <a:ext cx="518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Megoldási javaslatok (2015)</a:t>
            </a:r>
          </a:p>
        </p:txBody>
      </p:sp>
    </p:spTree>
    <p:extLst>
      <p:ext uri="{BB962C8B-B14F-4D97-AF65-F5344CB8AC3E}">
        <p14:creationId xmlns:p14="http://schemas.microsoft.com/office/powerpoint/2010/main" val="3104309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fiafoundation.org/media/46074/global-goals-logo.jpg">
            <a:extLst>
              <a:ext uri="{FF2B5EF4-FFF2-40B4-BE49-F238E27FC236}">
                <a16:creationId xmlns:a16="http://schemas.microsoft.com/office/drawing/2014/main" id="{1241EBD9-8687-47ED-85E5-0B5B5603A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350"/>
            <a:ext cx="6985000" cy="6775450"/>
          </a:xfrm>
          <a:prstGeom prst="rect">
            <a:avLst/>
          </a:prstGeom>
          <a:noFill/>
          <a:extLst>
            <a:ext uri="{909E8E84-426E-40DD-AFC4-6F175D3DCCD1}">
              <a14:hiddenFill xmlns:a14="http://schemas.microsoft.com/office/drawing/2010/main">
                <a:solidFill>
                  <a:srgbClr val="FFFFFF"/>
                </a:solidFill>
              </a14:hiddenFill>
            </a:ext>
          </a:extLst>
        </p:spPr>
      </p:pic>
      <p:sp>
        <p:nvSpPr>
          <p:cNvPr id="31749" name="Rectangle 5">
            <a:extLst>
              <a:ext uri="{FF2B5EF4-FFF2-40B4-BE49-F238E27FC236}">
                <a16:creationId xmlns:a16="http://schemas.microsoft.com/office/drawing/2014/main" id="{53BC31FA-3AB2-42EE-8291-A492E3CD1D10}"/>
              </a:ext>
            </a:extLst>
          </p:cNvPr>
          <p:cNvSpPr>
            <a:spLocks noChangeArrowheads="1"/>
          </p:cNvSpPr>
          <p:nvPr/>
        </p:nvSpPr>
        <p:spPr bwMode="auto">
          <a:xfrm>
            <a:off x="3419475" y="2492375"/>
            <a:ext cx="2232025" cy="2016125"/>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0" name="Line 6">
            <a:extLst>
              <a:ext uri="{FF2B5EF4-FFF2-40B4-BE49-F238E27FC236}">
                <a16:creationId xmlns:a16="http://schemas.microsoft.com/office/drawing/2014/main" id="{9C07F89C-EFB6-4DBE-A30C-0564461F3718}"/>
              </a:ext>
            </a:extLst>
          </p:cNvPr>
          <p:cNvSpPr>
            <a:spLocks noChangeShapeType="1"/>
          </p:cNvSpPr>
          <p:nvPr/>
        </p:nvSpPr>
        <p:spPr bwMode="auto">
          <a:xfrm flipV="1">
            <a:off x="5651500" y="2133600"/>
            <a:ext cx="360363" cy="3587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1" name="Line 7">
            <a:extLst>
              <a:ext uri="{FF2B5EF4-FFF2-40B4-BE49-F238E27FC236}">
                <a16:creationId xmlns:a16="http://schemas.microsoft.com/office/drawing/2014/main" id="{02AA7CF2-565D-4080-B8FA-1BC2CE02C413}"/>
              </a:ext>
            </a:extLst>
          </p:cNvPr>
          <p:cNvSpPr>
            <a:spLocks noChangeShapeType="1"/>
          </p:cNvSpPr>
          <p:nvPr/>
        </p:nvSpPr>
        <p:spPr bwMode="auto">
          <a:xfrm flipH="1" flipV="1">
            <a:off x="2987675" y="2133600"/>
            <a:ext cx="431800" cy="3587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2" name="Line 8">
            <a:extLst>
              <a:ext uri="{FF2B5EF4-FFF2-40B4-BE49-F238E27FC236}">
                <a16:creationId xmlns:a16="http://schemas.microsoft.com/office/drawing/2014/main" id="{1C0BEFAF-E160-47D9-AF9A-BA5C631C846D}"/>
              </a:ext>
            </a:extLst>
          </p:cNvPr>
          <p:cNvSpPr>
            <a:spLocks noChangeShapeType="1"/>
          </p:cNvSpPr>
          <p:nvPr/>
        </p:nvSpPr>
        <p:spPr bwMode="auto">
          <a:xfrm flipH="1">
            <a:off x="3132138" y="4508500"/>
            <a:ext cx="287337" cy="3603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3" name="Line 9">
            <a:extLst>
              <a:ext uri="{FF2B5EF4-FFF2-40B4-BE49-F238E27FC236}">
                <a16:creationId xmlns:a16="http://schemas.microsoft.com/office/drawing/2014/main" id="{0C464F75-8C75-4B09-B53C-EFFB9E68BE14}"/>
              </a:ext>
            </a:extLst>
          </p:cNvPr>
          <p:cNvSpPr>
            <a:spLocks noChangeShapeType="1"/>
          </p:cNvSpPr>
          <p:nvPr/>
        </p:nvSpPr>
        <p:spPr bwMode="auto">
          <a:xfrm>
            <a:off x="5651500" y="4508500"/>
            <a:ext cx="504825" cy="2889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0" name="Rectangle 16">
            <a:extLst>
              <a:ext uri="{FF2B5EF4-FFF2-40B4-BE49-F238E27FC236}">
                <a16:creationId xmlns:a16="http://schemas.microsoft.com/office/drawing/2014/main" id="{205DBBD1-51D5-4C64-B8D6-B78653A0B09C}"/>
              </a:ext>
            </a:extLst>
          </p:cNvPr>
          <p:cNvSpPr>
            <a:spLocks noChangeArrowheads="1"/>
          </p:cNvSpPr>
          <p:nvPr/>
        </p:nvSpPr>
        <p:spPr bwMode="auto">
          <a:xfrm>
            <a:off x="5148263" y="5949950"/>
            <a:ext cx="2447925"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1" name="Line 17">
            <a:extLst>
              <a:ext uri="{FF2B5EF4-FFF2-40B4-BE49-F238E27FC236}">
                <a16:creationId xmlns:a16="http://schemas.microsoft.com/office/drawing/2014/main" id="{35AE5984-9596-49F2-9782-FD99ED9A92D3}"/>
              </a:ext>
            </a:extLst>
          </p:cNvPr>
          <p:cNvSpPr>
            <a:spLocks noChangeShapeType="1"/>
          </p:cNvSpPr>
          <p:nvPr/>
        </p:nvSpPr>
        <p:spPr bwMode="auto">
          <a:xfrm>
            <a:off x="4211638" y="3357563"/>
            <a:ext cx="79216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2" name="Text Box 18">
            <a:extLst>
              <a:ext uri="{FF2B5EF4-FFF2-40B4-BE49-F238E27FC236}">
                <a16:creationId xmlns:a16="http://schemas.microsoft.com/office/drawing/2014/main" id="{67209739-E153-41F8-93DC-4B3BA97694D0}"/>
              </a:ext>
            </a:extLst>
          </p:cNvPr>
          <p:cNvSpPr txBox="1">
            <a:spLocks noChangeArrowheads="1"/>
          </p:cNvSpPr>
          <p:nvPr/>
        </p:nvSpPr>
        <p:spPr bwMode="auto">
          <a:xfrm>
            <a:off x="323850" y="677863"/>
            <a:ext cx="1655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2015</a:t>
            </a:r>
          </a:p>
        </p:txBody>
      </p:sp>
    </p:spTree>
    <p:extLst>
      <p:ext uri="{BB962C8B-B14F-4D97-AF65-F5344CB8AC3E}">
        <p14:creationId xmlns:p14="http://schemas.microsoft.com/office/powerpoint/2010/main" val="2578481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8B7987A-BB77-49BD-8BA0-F6A9CD7F8152}"/>
              </a:ext>
            </a:extLst>
          </p:cNvPr>
          <p:cNvSpPr>
            <a:spLocks noGrp="1" noChangeArrowheads="1"/>
          </p:cNvSpPr>
          <p:nvPr>
            <p:ph type="title"/>
          </p:nvPr>
        </p:nvSpPr>
        <p:spPr>
          <a:xfrm>
            <a:off x="457200" y="-26988"/>
            <a:ext cx="8229600" cy="1143001"/>
          </a:xfrm>
        </p:spPr>
        <p:txBody>
          <a:bodyPr/>
          <a:lstStyle/>
          <a:p>
            <a:pPr eaLnBrk="1" hangingPunct="1"/>
            <a:r>
              <a:rPr lang="hu-HU" altLang="hu-HU" sz="4000"/>
              <a:t>Szükségletek kielégítése</a:t>
            </a:r>
            <a:br>
              <a:rPr lang="hu-HU" altLang="hu-HU" sz="4000"/>
            </a:br>
            <a:r>
              <a:rPr lang="hu-HU" altLang="hu-HU" sz="3200" b="1">
                <a:solidFill>
                  <a:srgbClr val="CC0000"/>
                </a:solidFill>
              </a:rPr>
              <a:t>vagy keltése?</a:t>
            </a:r>
          </a:p>
        </p:txBody>
      </p:sp>
      <p:sp>
        <p:nvSpPr>
          <p:cNvPr id="35843" name="Rectangle 3">
            <a:extLst>
              <a:ext uri="{FF2B5EF4-FFF2-40B4-BE49-F238E27FC236}">
                <a16:creationId xmlns:a16="http://schemas.microsoft.com/office/drawing/2014/main" id="{441F799B-1104-4468-B4C6-30771C1044D0}"/>
              </a:ext>
            </a:extLst>
          </p:cNvPr>
          <p:cNvSpPr>
            <a:spLocks noGrp="1" noChangeArrowheads="1"/>
          </p:cNvSpPr>
          <p:nvPr>
            <p:ph type="body" sz="half" idx="1"/>
          </p:nvPr>
        </p:nvSpPr>
        <p:spPr>
          <a:xfrm>
            <a:off x="0" y="1600200"/>
            <a:ext cx="4495800" cy="4525963"/>
          </a:xfrm>
        </p:spPr>
        <p:txBody>
          <a:bodyPr/>
          <a:lstStyle/>
          <a:p>
            <a:pPr eaLnBrk="1" hangingPunct="1"/>
            <a:r>
              <a:rPr lang="hu-HU" altLang="hu-HU" sz="2400" dirty="0"/>
              <a:t>Színváltós LED plüsspárna </a:t>
            </a:r>
          </a:p>
          <a:p>
            <a:pPr eaLnBrk="1" hangingPunct="1"/>
            <a:r>
              <a:rPr lang="hu-HU" altLang="hu-HU" sz="2400" dirty="0"/>
              <a:t> Óriási falmatricák </a:t>
            </a:r>
          </a:p>
          <a:p>
            <a:pPr eaLnBrk="1" hangingPunct="1"/>
            <a:r>
              <a:rPr lang="hu-HU" altLang="hu-HU" sz="2400" dirty="0"/>
              <a:t> </a:t>
            </a:r>
            <a:r>
              <a:rPr lang="hu-HU" altLang="hu-HU" sz="2400" dirty="0" err="1"/>
              <a:t>Hőérzékelős</a:t>
            </a:r>
            <a:r>
              <a:rPr lang="hu-HU" altLang="hu-HU" sz="2400" dirty="0"/>
              <a:t> okosbögre </a:t>
            </a:r>
          </a:p>
          <a:p>
            <a:pPr eaLnBrk="1" hangingPunct="1"/>
            <a:r>
              <a:rPr lang="hu-HU" altLang="hu-HU" sz="2400" dirty="0"/>
              <a:t> </a:t>
            </a:r>
            <a:r>
              <a:rPr lang="hu-HU" altLang="hu-HU" sz="2400" dirty="0" err="1"/>
              <a:t>Bluetooth</a:t>
            </a:r>
            <a:r>
              <a:rPr lang="hu-HU" altLang="hu-HU" sz="2400" dirty="0"/>
              <a:t> okosóra</a:t>
            </a:r>
          </a:p>
          <a:p>
            <a:pPr eaLnBrk="1" hangingPunct="1"/>
            <a:r>
              <a:rPr lang="hu-HU" altLang="hu-HU" sz="2400" dirty="0"/>
              <a:t> Elektromos ágytisztító </a:t>
            </a:r>
          </a:p>
          <a:p>
            <a:pPr eaLnBrk="1" hangingPunct="1"/>
            <a:r>
              <a:rPr lang="hu-HU" altLang="hu-HU" sz="2400" dirty="0"/>
              <a:t> Árnyékoló huzat </a:t>
            </a:r>
          </a:p>
          <a:p>
            <a:pPr eaLnBrk="1" hangingPunct="1"/>
            <a:r>
              <a:rPr lang="hu-HU" altLang="hu-HU" sz="2400" dirty="0"/>
              <a:t>Okostelefon tartó karpánt </a:t>
            </a:r>
          </a:p>
          <a:p>
            <a:pPr eaLnBrk="1" hangingPunct="1"/>
            <a:r>
              <a:rPr lang="hu-HU" altLang="hu-HU" sz="2400" dirty="0"/>
              <a:t> Elliptikus tréner </a:t>
            </a:r>
          </a:p>
          <a:p>
            <a:pPr eaLnBrk="1" hangingPunct="1"/>
            <a:endParaRPr lang="hu-HU" altLang="hu-HU" sz="2400" dirty="0"/>
          </a:p>
        </p:txBody>
      </p:sp>
      <p:sp>
        <p:nvSpPr>
          <p:cNvPr id="35844" name="Rectangle 4">
            <a:extLst>
              <a:ext uri="{FF2B5EF4-FFF2-40B4-BE49-F238E27FC236}">
                <a16:creationId xmlns:a16="http://schemas.microsoft.com/office/drawing/2014/main" id="{004E6C7F-C99C-4101-992E-2A9FAD51E0AE}"/>
              </a:ext>
            </a:extLst>
          </p:cNvPr>
          <p:cNvSpPr>
            <a:spLocks noGrp="1" noChangeArrowheads="1"/>
          </p:cNvSpPr>
          <p:nvPr>
            <p:ph type="body" sz="half" idx="2"/>
          </p:nvPr>
        </p:nvSpPr>
        <p:spPr>
          <a:xfrm>
            <a:off x="4648200" y="1600200"/>
            <a:ext cx="4495800" cy="4525963"/>
          </a:xfrm>
        </p:spPr>
        <p:txBody>
          <a:bodyPr/>
          <a:lstStyle/>
          <a:p>
            <a:pPr eaLnBrk="1" hangingPunct="1"/>
            <a:r>
              <a:rPr lang="hu-HU" altLang="hu-HU" sz="2400"/>
              <a:t>Sötétben világító kavics </a:t>
            </a:r>
          </a:p>
          <a:p>
            <a:pPr eaLnBrk="1" hangingPunct="1"/>
            <a:r>
              <a:rPr lang="hu-HU" altLang="hu-HU" sz="2400"/>
              <a:t>Összecsukható trambulin </a:t>
            </a:r>
          </a:p>
          <a:p>
            <a:pPr eaLnBrk="1" hangingPunct="1"/>
            <a:r>
              <a:rPr lang="hu-HU" altLang="hu-HU" sz="2400"/>
              <a:t>Multifunkcionális függő tároló </a:t>
            </a:r>
          </a:p>
          <a:p>
            <a:pPr eaLnBrk="1" hangingPunct="1"/>
            <a:r>
              <a:rPr lang="hu-HU" altLang="hu-HU" sz="2400"/>
              <a:t> Kisállat etető szőnyeg </a:t>
            </a:r>
          </a:p>
          <a:p>
            <a:pPr eaLnBrk="1" hangingPunct="1"/>
            <a:r>
              <a:rPr lang="hu-HU" altLang="hu-HU" sz="2400"/>
              <a:t> Pohártartó csipesz</a:t>
            </a:r>
          </a:p>
          <a:p>
            <a:pPr eaLnBrk="1" hangingPunct="1"/>
            <a:r>
              <a:rPr lang="hu-HU" altLang="hu-HU" sz="2400"/>
              <a:t>Kaparós térkép világutazóknak </a:t>
            </a:r>
          </a:p>
          <a:p>
            <a:pPr eaLnBrk="1" hangingPunct="1"/>
            <a:r>
              <a:rPr lang="hu-HU" altLang="hu-HU" sz="2400"/>
              <a:t> Plüssel borított fém bilincs</a:t>
            </a:r>
          </a:p>
        </p:txBody>
      </p:sp>
      <p:sp>
        <p:nvSpPr>
          <p:cNvPr id="35845" name="Text Box 5">
            <a:extLst>
              <a:ext uri="{FF2B5EF4-FFF2-40B4-BE49-F238E27FC236}">
                <a16:creationId xmlns:a16="http://schemas.microsoft.com/office/drawing/2014/main" id="{F7B771FE-BC7C-46ED-887B-15E1DF243D6A}"/>
              </a:ext>
            </a:extLst>
          </p:cNvPr>
          <p:cNvSpPr txBox="1">
            <a:spLocks noChangeArrowheads="1"/>
          </p:cNvSpPr>
          <p:nvPr/>
        </p:nvSpPr>
        <p:spPr bwMode="auto">
          <a:xfrm>
            <a:off x="395288" y="5876925"/>
            <a:ext cx="59769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VÁSÁROLJ  MOST,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AMÍG A KÉSZLET TART!</a:t>
            </a:r>
          </a:p>
        </p:txBody>
      </p:sp>
      <p:sp>
        <p:nvSpPr>
          <p:cNvPr id="35846" name="Text Box 6">
            <a:extLst>
              <a:ext uri="{FF2B5EF4-FFF2-40B4-BE49-F238E27FC236}">
                <a16:creationId xmlns:a16="http://schemas.microsoft.com/office/drawing/2014/main" id="{A63CE273-DB25-4D06-ABD2-0EAD4040E3C3}"/>
              </a:ext>
            </a:extLst>
          </p:cNvPr>
          <p:cNvSpPr txBox="1">
            <a:spLocks noChangeArrowheads="1"/>
          </p:cNvSpPr>
          <p:nvPr/>
        </p:nvSpPr>
        <p:spPr bwMode="auto">
          <a:xfrm>
            <a:off x="2159000" y="1292225"/>
            <a:ext cx="4500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E-mailben érkezett ajánlatok e hónapban</a:t>
            </a:r>
          </a:p>
        </p:txBody>
      </p:sp>
    </p:spTree>
    <p:extLst>
      <p:ext uri="{BB962C8B-B14F-4D97-AF65-F5344CB8AC3E}">
        <p14:creationId xmlns:p14="http://schemas.microsoft.com/office/powerpoint/2010/main" val="2626444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26DC66A0-9E7E-4813-B3F0-E14D925AADF9}"/>
              </a:ext>
            </a:extLst>
          </p:cNvPr>
          <p:cNvPicPr>
            <a:picLocks noChangeAspect="1"/>
          </p:cNvPicPr>
          <p:nvPr/>
        </p:nvPicPr>
        <p:blipFill>
          <a:blip r:embed="rId2"/>
          <a:stretch>
            <a:fillRect/>
          </a:stretch>
        </p:blipFill>
        <p:spPr>
          <a:xfrm>
            <a:off x="1315616" y="802185"/>
            <a:ext cx="3886778" cy="3135334"/>
          </a:xfrm>
          <a:prstGeom prst="rect">
            <a:avLst/>
          </a:prstGeom>
        </p:spPr>
      </p:pic>
      <p:pic>
        <p:nvPicPr>
          <p:cNvPr id="3" name="Kép 2">
            <a:extLst>
              <a:ext uri="{FF2B5EF4-FFF2-40B4-BE49-F238E27FC236}">
                <a16:creationId xmlns:a16="http://schemas.microsoft.com/office/drawing/2014/main" id="{638F5183-A958-4A4D-B7D3-15880BBE4408}"/>
              </a:ext>
            </a:extLst>
          </p:cNvPr>
          <p:cNvPicPr>
            <a:picLocks noChangeAspect="1"/>
          </p:cNvPicPr>
          <p:nvPr/>
        </p:nvPicPr>
        <p:blipFill>
          <a:blip r:embed="rId3"/>
          <a:stretch>
            <a:fillRect/>
          </a:stretch>
        </p:blipFill>
        <p:spPr>
          <a:xfrm>
            <a:off x="1762125" y="3796298"/>
            <a:ext cx="5619750" cy="2867025"/>
          </a:xfrm>
          <a:prstGeom prst="rect">
            <a:avLst/>
          </a:prstGeom>
        </p:spPr>
      </p:pic>
      <p:sp>
        <p:nvSpPr>
          <p:cNvPr id="4" name="Szövegdoboz 3">
            <a:extLst>
              <a:ext uri="{FF2B5EF4-FFF2-40B4-BE49-F238E27FC236}">
                <a16:creationId xmlns:a16="http://schemas.microsoft.com/office/drawing/2014/main" id="{D1328DEB-2565-4555-8EC6-1B24BDEA679B}"/>
              </a:ext>
            </a:extLst>
          </p:cNvPr>
          <p:cNvSpPr txBox="1"/>
          <p:nvPr/>
        </p:nvSpPr>
        <p:spPr>
          <a:xfrm>
            <a:off x="494522" y="4320073"/>
            <a:ext cx="16048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prstClr val="black"/>
                </a:solidFill>
                <a:effectLst/>
                <a:uLnTx/>
                <a:uFillTx/>
                <a:latin typeface="Calibri" panose="020F0502020204030204"/>
                <a:ea typeface="+mn-ea"/>
                <a:cs typeface="+mn-cs"/>
              </a:rPr>
              <a:t>price: $230)</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églalap 4">
            <a:extLst>
              <a:ext uri="{FF2B5EF4-FFF2-40B4-BE49-F238E27FC236}">
                <a16:creationId xmlns:a16="http://schemas.microsoft.com/office/drawing/2014/main" id="{8F0ECF62-CB83-4FAB-BCDD-40404FEBEDEF}"/>
              </a:ext>
            </a:extLst>
          </p:cNvPr>
          <p:cNvSpPr/>
          <p:nvPr/>
        </p:nvSpPr>
        <p:spPr>
          <a:xfrm>
            <a:off x="4943632" y="398496"/>
            <a:ext cx="285834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Portable</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watermelon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cooler</a:t>
            </a:r>
            <a:endPar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59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Voyager spacecraft.jpg">
            <a:extLst>
              <a:ext uri="{FF2B5EF4-FFF2-40B4-BE49-F238E27FC236}">
                <a16:creationId xmlns:a16="http://schemas.microsoft.com/office/drawing/2014/main" id="{9B9CAF1F-682D-419D-A25D-AF514BE6B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5400"/>
            <a:ext cx="6264276" cy="5181600"/>
          </a:xfrm>
          <a:prstGeom prst="rect">
            <a:avLst/>
          </a:prstGeom>
          <a:noFill/>
          <a:extLst>
            <a:ext uri="{909E8E84-426E-40DD-AFC4-6F175D3DCCD1}">
              <a14:hiddenFill xmlns:a14="http://schemas.microsoft.com/office/drawing/2010/main">
                <a:solidFill>
                  <a:srgbClr val="FFFFFF"/>
                </a:solidFill>
              </a14:hiddenFill>
            </a:ext>
          </a:extLst>
        </p:spPr>
      </p:pic>
      <p:sp>
        <p:nvSpPr>
          <p:cNvPr id="61443" name="Text Box 3">
            <a:extLst>
              <a:ext uri="{FF2B5EF4-FFF2-40B4-BE49-F238E27FC236}">
                <a16:creationId xmlns:a16="http://schemas.microsoft.com/office/drawing/2014/main" id="{C95F63E8-DD31-4020-880F-876DCE005B2D}"/>
              </a:ext>
            </a:extLst>
          </p:cNvPr>
          <p:cNvSpPr txBox="1">
            <a:spLocks noChangeArrowheads="1"/>
          </p:cNvSpPr>
          <p:nvPr/>
        </p:nvSpPr>
        <p:spPr bwMode="auto">
          <a:xfrm>
            <a:off x="6338888" y="1557338"/>
            <a:ext cx="27701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Voyager 1 űrhajó</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Fellőve 1977 szept. 5-én</a:t>
            </a:r>
          </a:p>
        </p:txBody>
      </p:sp>
      <p:sp>
        <p:nvSpPr>
          <p:cNvPr id="61444" name="Text Box 4">
            <a:extLst>
              <a:ext uri="{FF2B5EF4-FFF2-40B4-BE49-F238E27FC236}">
                <a16:creationId xmlns:a16="http://schemas.microsoft.com/office/drawing/2014/main" id="{5222E682-A805-4400-B330-3611C94ED748}"/>
              </a:ext>
            </a:extLst>
          </p:cNvPr>
          <p:cNvSpPr txBox="1">
            <a:spLocks noChangeArrowheads="1"/>
          </p:cNvSpPr>
          <p:nvPr/>
        </p:nvSpPr>
        <p:spPr bwMode="auto">
          <a:xfrm>
            <a:off x="6011863" y="2564904"/>
            <a:ext cx="3240087"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1979.jan. Jupiter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1980.aug. Saturnus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1990.feb. „</a:t>
            </a:r>
            <a:r>
              <a:rPr kumimoji="0" lang="hu-HU" alt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Family</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photo</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2012.aug. </a:t>
            </a:r>
            <a:r>
              <a:rPr kumimoji="0" lang="hu-HU" alt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heliopause</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cross</a:t>
            </a:r>
            <a:endPar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2025 körül kifogy az    üzemanyag</a:t>
            </a:r>
          </a:p>
        </p:txBody>
      </p:sp>
      <p:sp>
        <p:nvSpPr>
          <p:cNvPr id="2" name="Szövegdoboz 1">
            <a:extLst>
              <a:ext uri="{FF2B5EF4-FFF2-40B4-BE49-F238E27FC236}">
                <a16:creationId xmlns:a16="http://schemas.microsoft.com/office/drawing/2014/main" id="{E6B2F6B3-3B7A-436E-B17C-61DDD149DCD7}"/>
              </a:ext>
            </a:extLst>
          </p:cNvPr>
          <p:cNvSpPr txBox="1"/>
          <p:nvPr/>
        </p:nvSpPr>
        <p:spPr>
          <a:xfrm>
            <a:off x="107504" y="5157192"/>
            <a:ext cx="7992888"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Voyager 1 közel 40 éve, 1980 novembere óta nem használta a röppályakorrigáló (</a:t>
            </a:r>
            <a:r>
              <a:rPr kumimoji="0" 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trajectory</a:t>
            </a:r>
            <a:r>
              <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correction</a:t>
            </a:r>
            <a:r>
              <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maneuver</a:t>
            </a:r>
            <a:r>
              <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azaz TCM) </a:t>
            </a:r>
            <a:r>
              <a:rPr kumimoji="0" lang="hu-H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hajtóműveit</a:t>
            </a:r>
            <a:r>
              <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 szonda ekkor haladt el a Szaturnusz mellett. A misszió csapata a közelmúltban bejelentette: ismét kipróbálták a motorokat, hogy felmérjék állapotukat. Működött.   (2017. decemberi hír)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https://24.hu/tudomany/2017/12/04/kozel-40-ev-utan-kapcsoltak-be-a-voyager-1-meghajtoit/</a:t>
            </a:r>
          </a:p>
        </p:txBody>
      </p:sp>
    </p:spTree>
    <p:extLst>
      <p:ext uri="{BB962C8B-B14F-4D97-AF65-F5344CB8AC3E}">
        <p14:creationId xmlns:p14="http://schemas.microsoft.com/office/powerpoint/2010/main" val="3043102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D3DB692-C96B-4EE3-868B-99D247FE2CDC}"/>
              </a:ext>
            </a:extLst>
          </p:cNvPr>
          <p:cNvPicPr>
            <a:picLocks noChangeAspect="1"/>
          </p:cNvPicPr>
          <p:nvPr/>
        </p:nvPicPr>
        <p:blipFill>
          <a:blip r:embed="rId2"/>
          <a:stretch>
            <a:fillRect/>
          </a:stretch>
        </p:blipFill>
        <p:spPr>
          <a:xfrm>
            <a:off x="0" y="92709"/>
            <a:ext cx="9144000" cy="6343949"/>
          </a:xfrm>
          <a:prstGeom prst="rect">
            <a:avLst/>
          </a:prstGeom>
        </p:spPr>
      </p:pic>
    </p:spTree>
    <p:extLst>
      <p:ext uri="{BB962C8B-B14F-4D97-AF65-F5344CB8AC3E}">
        <p14:creationId xmlns:p14="http://schemas.microsoft.com/office/powerpoint/2010/main" val="199480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D3DB692-C96B-4EE3-868B-99D247FE2CDC}"/>
              </a:ext>
            </a:extLst>
          </p:cNvPr>
          <p:cNvPicPr>
            <a:picLocks noChangeAspect="1"/>
          </p:cNvPicPr>
          <p:nvPr/>
        </p:nvPicPr>
        <p:blipFill>
          <a:blip r:embed="rId2"/>
          <a:stretch>
            <a:fillRect/>
          </a:stretch>
        </p:blipFill>
        <p:spPr>
          <a:xfrm>
            <a:off x="0" y="92710"/>
            <a:ext cx="9144000" cy="6101080"/>
          </a:xfrm>
          <a:prstGeom prst="rect">
            <a:avLst/>
          </a:prstGeom>
        </p:spPr>
      </p:pic>
      <p:sp>
        <p:nvSpPr>
          <p:cNvPr id="3" name="Téglalap 2">
            <a:extLst>
              <a:ext uri="{FF2B5EF4-FFF2-40B4-BE49-F238E27FC236}">
                <a16:creationId xmlns:a16="http://schemas.microsoft.com/office/drawing/2014/main" id="{9E7753E4-B5F3-4423-9E88-217BB0EC48FE}"/>
              </a:ext>
            </a:extLst>
          </p:cNvPr>
          <p:cNvSpPr/>
          <p:nvPr/>
        </p:nvSpPr>
        <p:spPr>
          <a:xfrm>
            <a:off x="0" y="5608588"/>
            <a:ext cx="9144000" cy="11387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 Dubai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indoor ski resort with 22,500 square meters of indoor ski area. It is a part of the Mall of the Emirates, one of the largest shopping malls in the world. Photographed on 12 January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Photograph: Nick Hannes</a:t>
            </a: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20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CC552298-6AF6-4445-8111-B2655EE5F520}"/>
              </a:ext>
            </a:extLst>
          </p:cNvPr>
          <p:cNvPicPr>
            <a:picLocks noChangeAspect="1"/>
          </p:cNvPicPr>
          <p:nvPr/>
        </p:nvPicPr>
        <p:blipFill>
          <a:blip r:embed="rId2"/>
          <a:stretch>
            <a:fillRect/>
          </a:stretch>
        </p:blipFill>
        <p:spPr>
          <a:xfrm>
            <a:off x="0" y="13551"/>
            <a:ext cx="9144000" cy="6087947"/>
          </a:xfrm>
          <a:prstGeom prst="rect">
            <a:avLst/>
          </a:prstGeom>
        </p:spPr>
      </p:pic>
      <p:sp>
        <p:nvSpPr>
          <p:cNvPr id="3" name="Téglalap 2">
            <a:extLst>
              <a:ext uri="{FF2B5EF4-FFF2-40B4-BE49-F238E27FC236}">
                <a16:creationId xmlns:a16="http://schemas.microsoft.com/office/drawing/2014/main" id="{A3E26867-A40E-4F13-B22A-E0C0270907DC}"/>
              </a:ext>
            </a:extLst>
          </p:cNvPr>
          <p:cNvSpPr/>
          <p:nvPr/>
        </p:nvSpPr>
        <p:spPr>
          <a:xfrm>
            <a:off x="3179824" y="6187559"/>
            <a:ext cx="278435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Mall of the Emirates Dubai </a:t>
            </a:r>
          </a:p>
        </p:txBody>
      </p:sp>
    </p:spTree>
    <p:extLst>
      <p:ext uri="{BB962C8B-B14F-4D97-AF65-F5344CB8AC3E}">
        <p14:creationId xmlns:p14="http://schemas.microsoft.com/office/powerpoint/2010/main" val="728035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B0018E0-F52E-4AFD-A9EB-76F3739E3205}"/>
              </a:ext>
            </a:extLst>
          </p:cNvPr>
          <p:cNvPicPr>
            <a:picLocks noChangeAspect="1"/>
          </p:cNvPicPr>
          <p:nvPr/>
        </p:nvPicPr>
        <p:blipFill>
          <a:blip r:embed="rId2"/>
          <a:stretch>
            <a:fillRect/>
          </a:stretch>
        </p:blipFill>
        <p:spPr>
          <a:xfrm>
            <a:off x="0" y="654624"/>
            <a:ext cx="9144000" cy="5715000"/>
          </a:xfrm>
          <a:prstGeom prst="rect">
            <a:avLst/>
          </a:prstGeom>
        </p:spPr>
      </p:pic>
      <p:sp>
        <p:nvSpPr>
          <p:cNvPr id="3" name="Téglalap 2">
            <a:extLst>
              <a:ext uri="{FF2B5EF4-FFF2-40B4-BE49-F238E27FC236}">
                <a16:creationId xmlns:a16="http://schemas.microsoft.com/office/drawing/2014/main" id="{9BD2D741-D025-4E8B-95A3-2D4D15911C5D}"/>
              </a:ext>
            </a:extLst>
          </p:cNvPr>
          <p:cNvSpPr/>
          <p:nvPr/>
        </p:nvSpPr>
        <p:spPr>
          <a:xfrm>
            <a:off x="2286001" y="1062821"/>
            <a:ext cx="2530444"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hu-HU" sz="2400" b="1" i="0" u="none" strike="noStrike" kern="1200" cap="none" spc="0" normalizeH="0" baseline="0" noProof="0" dirty="0">
                <a:ln>
                  <a:noFill/>
                </a:ln>
                <a:solidFill>
                  <a:srgbClr val="7030A0"/>
                </a:solidFill>
                <a:effectLst/>
                <a:uLnTx/>
                <a:uFillTx/>
                <a:latin typeface="Calibri" panose="020F0502020204030204"/>
                <a:ea typeface="+mn-ea"/>
                <a:cs typeface="+mn-cs"/>
              </a:rPr>
              <a:t>D</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G index 78,0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Hungary: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ranking</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18/157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a:ln>
                  <a:noFill/>
                </a:ln>
                <a:solidFill>
                  <a:srgbClr val="FF0000"/>
                </a:solidFill>
                <a:effectLst/>
                <a:uLnTx/>
                <a:uFillTx/>
                <a:latin typeface="Calibri" panose="020F0502020204030204"/>
                <a:ea typeface="+mn-ea"/>
                <a:cs typeface="+mn-cs"/>
              </a:rPr>
              <a:t>3</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a:ln>
                  <a:noFill/>
                </a:ln>
                <a:solidFill>
                  <a:srgbClr val="FF0000"/>
                </a:solidFill>
                <a:effectLst/>
                <a:uLnTx/>
                <a:uFillTx/>
                <a:latin typeface="Calibri" panose="020F0502020204030204"/>
                <a:ea typeface="+mn-ea"/>
                <a:cs typeface="+mn-cs"/>
              </a:rPr>
              <a:t>9     13</a:t>
            </a:r>
          </a:p>
        </p:txBody>
      </p:sp>
      <p:sp>
        <p:nvSpPr>
          <p:cNvPr id="5" name="Téglalap 4">
            <a:extLst>
              <a:ext uri="{FF2B5EF4-FFF2-40B4-BE49-F238E27FC236}">
                <a16:creationId xmlns:a16="http://schemas.microsoft.com/office/drawing/2014/main" id="{959C8386-33F9-461C-8D82-9CDCA54F1894}"/>
              </a:ext>
            </a:extLst>
          </p:cNvPr>
          <p:cNvSpPr/>
          <p:nvPr/>
        </p:nvSpPr>
        <p:spPr>
          <a:xfrm>
            <a:off x="466725" y="6420296"/>
            <a:ext cx="882015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rPr>
              <a:t>http://www.footprintnetwork.org/2016/07/20/measure-sustainable-development-two-new-indeces-two-different-views/</a:t>
            </a:r>
          </a:p>
        </p:txBody>
      </p:sp>
      <p:sp>
        <p:nvSpPr>
          <p:cNvPr id="6" name="Téglalap 5">
            <a:extLst>
              <a:ext uri="{FF2B5EF4-FFF2-40B4-BE49-F238E27FC236}">
                <a16:creationId xmlns:a16="http://schemas.microsoft.com/office/drawing/2014/main" id="{D0534C8B-77E6-4EFC-A4E9-4C21740A5C41}"/>
              </a:ext>
            </a:extLst>
          </p:cNvPr>
          <p:cNvSpPr/>
          <p:nvPr/>
        </p:nvSpPr>
        <p:spPr>
          <a:xfrm>
            <a:off x="2286001" y="1044889"/>
            <a:ext cx="2458015" cy="1016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zövegdoboz 3">
            <a:extLst>
              <a:ext uri="{FF2B5EF4-FFF2-40B4-BE49-F238E27FC236}">
                <a16:creationId xmlns:a16="http://schemas.microsoft.com/office/drawing/2014/main" id="{7A9959E1-B516-4293-9D1A-A356A4573E99}"/>
              </a:ext>
            </a:extLst>
          </p:cNvPr>
          <p:cNvSpPr txBox="1"/>
          <p:nvPr/>
        </p:nvSpPr>
        <p:spPr>
          <a:xfrm>
            <a:off x="83127" y="175491"/>
            <a:ext cx="8913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FF0000"/>
                </a:solidFill>
                <a:effectLst/>
                <a:uLnTx/>
                <a:uFillTx/>
                <a:latin typeface="Calibri" panose="020F0502020204030204"/>
                <a:ea typeface="+mn-ea"/>
                <a:cs typeface="+mn-cs"/>
              </a:rPr>
              <a:t>UNSDG teljesítési rangsor az emberi fejlettségi index és az ökológiai lábnyom függvényében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FF0000"/>
                </a:solidFill>
                <a:effectLst/>
                <a:uLnTx/>
                <a:uFillTx/>
                <a:latin typeface="Calibri" panose="020F0502020204030204"/>
                <a:ea typeface="+mn-ea"/>
                <a:cs typeface="+mn-cs"/>
              </a:rPr>
              <a:t>2016</a:t>
            </a:r>
          </a:p>
        </p:txBody>
      </p:sp>
      <p:pic>
        <p:nvPicPr>
          <p:cNvPr id="7" name="Picture 2" descr="http://www.fiafoundation.org/media/46074/global-goals-logo.jpg">
            <a:extLst>
              <a:ext uri="{FF2B5EF4-FFF2-40B4-BE49-F238E27FC236}">
                <a16:creationId xmlns:a16="http://schemas.microsoft.com/office/drawing/2014/main" id="{10CF10A9-94C4-4B62-894B-27568B70F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553" y="2124539"/>
            <a:ext cx="2537013" cy="246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24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B0018E0-F52E-4AFD-A9EB-76F3739E3205}"/>
              </a:ext>
            </a:extLst>
          </p:cNvPr>
          <p:cNvPicPr>
            <a:picLocks noChangeAspect="1"/>
          </p:cNvPicPr>
          <p:nvPr/>
        </p:nvPicPr>
        <p:blipFill>
          <a:blip r:embed="rId2"/>
          <a:stretch>
            <a:fillRect/>
          </a:stretch>
        </p:blipFill>
        <p:spPr>
          <a:xfrm>
            <a:off x="0" y="654624"/>
            <a:ext cx="9144000" cy="5715000"/>
          </a:xfrm>
          <a:prstGeom prst="rect">
            <a:avLst/>
          </a:prstGeom>
        </p:spPr>
      </p:pic>
      <p:sp>
        <p:nvSpPr>
          <p:cNvPr id="5" name="Téglalap 4">
            <a:extLst>
              <a:ext uri="{FF2B5EF4-FFF2-40B4-BE49-F238E27FC236}">
                <a16:creationId xmlns:a16="http://schemas.microsoft.com/office/drawing/2014/main" id="{959C8386-33F9-461C-8D82-9CDCA54F1894}"/>
              </a:ext>
            </a:extLst>
          </p:cNvPr>
          <p:cNvSpPr/>
          <p:nvPr/>
        </p:nvSpPr>
        <p:spPr>
          <a:xfrm>
            <a:off x="466725" y="6420296"/>
            <a:ext cx="882015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rPr>
              <a:t>http://www.footprintnetwork.org/2016/07/20/measure-sustainable-development-two-new-indeces-two-different-views/</a:t>
            </a:r>
          </a:p>
        </p:txBody>
      </p:sp>
      <p:sp>
        <p:nvSpPr>
          <p:cNvPr id="4" name="Szövegdoboz 3">
            <a:extLst>
              <a:ext uri="{FF2B5EF4-FFF2-40B4-BE49-F238E27FC236}">
                <a16:creationId xmlns:a16="http://schemas.microsoft.com/office/drawing/2014/main" id="{7A9959E1-B516-4293-9D1A-A356A4573E99}"/>
              </a:ext>
            </a:extLst>
          </p:cNvPr>
          <p:cNvSpPr txBox="1"/>
          <p:nvPr/>
        </p:nvSpPr>
        <p:spPr>
          <a:xfrm>
            <a:off x="83127" y="175491"/>
            <a:ext cx="89130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USSDG teljesítési rangsor az emberi fejlettségi index és az ökológiai lábnyom függvényében</a:t>
            </a:r>
          </a:p>
        </p:txBody>
      </p:sp>
      <p:sp>
        <p:nvSpPr>
          <p:cNvPr id="7" name="Szövegdoboz 6">
            <a:extLst>
              <a:ext uri="{FF2B5EF4-FFF2-40B4-BE49-F238E27FC236}">
                <a16:creationId xmlns:a16="http://schemas.microsoft.com/office/drawing/2014/main" id="{94DB7861-1C78-40A0-A05E-A3E38D477D4A}"/>
              </a:ext>
            </a:extLst>
          </p:cNvPr>
          <p:cNvSpPr txBox="1"/>
          <p:nvPr/>
        </p:nvSpPr>
        <p:spPr>
          <a:xfrm rot="20283193">
            <a:off x="1385455" y="2373745"/>
            <a:ext cx="730596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rPr>
              <a:t>Konklúzió: az USSDG teljesítése nem vezet fenntarthatósághoz!</a:t>
            </a:r>
          </a:p>
        </p:txBody>
      </p:sp>
      <p:sp>
        <p:nvSpPr>
          <p:cNvPr id="8" name="Téglalap 7">
            <a:extLst>
              <a:ext uri="{FF2B5EF4-FFF2-40B4-BE49-F238E27FC236}">
                <a16:creationId xmlns:a16="http://schemas.microsoft.com/office/drawing/2014/main" id="{B31D1AAC-E323-4AC5-B651-C54C01FC459A}"/>
              </a:ext>
            </a:extLst>
          </p:cNvPr>
          <p:cNvSpPr/>
          <p:nvPr/>
        </p:nvSpPr>
        <p:spPr>
          <a:xfrm>
            <a:off x="6363855" y="5357091"/>
            <a:ext cx="2493818" cy="7389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llipszis 2">
            <a:extLst>
              <a:ext uri="{FF2B5EF4-FFF2-40B4-BE49-F238E27FC236}">
                <a16:creationId xmlns:a16="http://schemas.microsoft.com/office/drawing/2014/main" id="{11EB2416-1711-4C7E-A98B-AA03195CCA46}"/>
              </a:ext>
            </a:extLst>
          </p:cNvPr>
          <p:cNvSpPr/>
          <p:nvPr/>
        </p:nvSpPr>
        <p:spPr>
          <a:xfrm>
            <a:off x="7216589" y="2716307"/>
            <a:ext cx="1039906" cy="129988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zis 5">
            <a:extLst>
              <a:ext uri="{FF2B5EF4-FFF2-40B4-BE49-F238E27FC236}">
                <a16:creationId xmlns:a16="http://schemas.microsoft.com/office/drawing/2014/main" id="{A27699AC-6E32-407A-BE5F-02030FF6DB5B}"/>
              </a:ext>
            </a:extLst>
          </p:cNvPr>
          <p:cNvSpPr/>
          <p:nvPr/>
        </p:nvSpPr>
        <p:spPr>
          <a:xfrm>
            <a:off x="394447" y="5253318"/>
            <a:ext cx="2474259" cy="66338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Egyenes összekötő nyíllal 9">
            <a:extLst>
              <a:ext uri="{FF2B5EF4-FFF2-40B4-BE49-F238E27FC236}">
                <a16:creationId xmlns:a16="http://schemas.microsoft.com/office/drawing/2014/main" id="{0EF437A9-CA49-4B73-AEF2-C7AC22AA0246}"/>
              </a:ext>
            </a:extLst>
          </p:cNvPr>
          <p:cNvCxnSpPr/>
          <p:nvPr/>
        </p:nvCxnSpPr>
        <p:spPr>
          <a:xfrm flipH="1">
            <a:off x="2017059" y="3119718"/>
            <a:ext cx="2232212" cy="2088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a:extLst>
              <a:ext uri="{FF2B5EF4-FFF2-40B4-BE49-F238E27FC236}">
                <a16:creationId xmlns:a16="http://schemas.microsoft.com/office/drawing/2014/main" id="{910DA3A7-E772-4D14-BC11-9735FB7D2E5B}"/>
              </a:ext>
            </a:extLst>
          </p:cNvPr>
          <p:cNvCxnSpPr/>
          <p:nvPr/>
        </p:nvCxnSpPr>
        <p:spPr>
          <a:xfrm>
            <a:off x="4527176" y="3021106"/>
            <a:ext cx="2626659" cy="2958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zövegdoboz 12">
            <a:extLst>
              <a:ext uri="{FF2B5EF4-FFF2-40B4-BE49-F238E27FC236}">
                <a16:creationId xmlns:a16="http://schemas.microsoft.com/office/drawing/2014/main" id="{D0F97CEC-3332-40B6-87CE-50E974C10CE7}"/>
              </a:ext>
            </a:extLst>
          </p:cNvPr>
          <p:cNvSpPr txBox="1"/>
          <p:nvPr/>
        </p:nvSpPr>
        <p:spPr>
          <a:xfrm rot="388995">
            <a:off x="5159594" y="3147334"/>
            <a:ext cx="23218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rPr>
              <a:t>legjobb 10</a:t>
            </a:r>
          </a:p>
        </p:txBody>
      </p:sp>
      <p:sp>
        <p:nvSpPr>
          <p:cNvPr id="14" name="Szövegdoboz 13">
            <a:extLst>
              <a:ext uri="{FF2B5EF4-FFF2-40B4-BE49-F238E27FC236}">
                <a16:creationId xmlns:a16="http://schemas.microsoft.com/office/drawing/2014/main" id="{C7848D44-213F-4BBD-9040-1D5A077514BE}"/>
              </a:ext>
            </a:extLst>
          </p:cNvPr>
          <p:cNvSpPr txBox="1"/>
          <p:nvPr/>
        </p:nvSpPr>
        <p:spPr>
          <a:xfrm rot="18992551">
            <a:off x="2613893" y="3297403"/>
            <a:ext cx="28355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rPr>
              <a:t>leggyengébb</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10</a:t>
            </a:r>
          </a:p>
        </p:txBody>
      </p:sp>
      <p:sp>
        <p:nvSpPr>
          <p:cNvPr id="15" name="Szövegdoboz 14">
            <a:extLst>
              <a:ext uri="{FF2B5EF4-FFF2-40B4-BE49-F238E27FC236}">
                <a16:creationId xmlns:a16="http://schemas.microsoft.com/office/drawing/2014/main" id="{D675C0A6-2660-4D20-9134-F51806B6FAE5}"/>
              </a:ext>
            </a:extLst>
          </p:cNvPr>
          <p:cNvSpPr txBox="1"/>
          <p:nvPr/>
        </p:nvSpPr>
        <p:spPr>
          <a:xfrm>
            <a:off x="7216589" y="4664370"/>
            <a:ext cx="16410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ide kéne jutni!</a:t>
            </a:r>
          </a:p>
        </p:txBody>
      </p:sp>
      <p:cxnSp>
        <p:nvCxnSpPr>
          <p:cNvPr id="17" name="Egyenes összekötő nyíllal 16">
            <a:extLst>
              <a:ext uri="{FF2B5EF4-FFF2-40B4-BE49-F238E27FC236}">
                <a16:creationId xmlns:a16="http://schemas.microsoft.com/office/drawing/2014/main" id="{F6046DAD-B45C-4D86-9C6B-9B254714ECCC}"/>
              </a:ext>
            </a:extLst>
          </p:cNvPr>
          <p:cNvCxnSpPr/>
          <p:nvPr/>
        </p:nvCxnSpPr>
        <p:spPr>
          <a:xfrm flipH="1">
            <a:off x="7610764" y="4987636"/>
            <a:ext cx="125778" cy="3187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Szövegdoboz 17">
            <a:extLst>
              <a:ext uri="{FF2B5EF4-FFF2-40B4-BE49-F238E27FC236}">
                <a16:creationId xmlns:a16="http://schemas.microsoft.com/office/drawing/2014/main" id="{70EB4430-193F-4EE3-A987-A60B3679CE12}"/>
              </a:ext>
            </a:extLst>
          </p:cNvPr>
          <p:cNvSpPr txBox="1"/>
          <p:nvPr/>
        </p:nvSpPr>
        <p:spPr>
          <a:xfrm>
            <a:off x="6844147" y="5292447"/>
            <a:ext cx="20966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FF0000"/>
                </a:solidFill>
                <a:effectLst/>
                <a:uLnTx/>
                <a:uFillTx/>
                <a:latin typeface="Calibri" panose="020F0502020204030204"/>
                <a:ea typeface="+mn-ea"/>
                <a:cs typeface="+mn-cs"/>
              </a:rPr>
              <a:t>fenntartható</a:t>
            </a:r>
          </a:p>
        </p:txBody>
      </p:sp>
    </p:spTree>
    <p:extLst>
      <p:ext uri="{BB962C8B-B14F-4D97-AF65-F5344CB8AC3E}">
        <p14:creationId xmlns:p14="http://schemas.microsoft.com/office/powerpoint/2010/main" val="1247465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F7613560-8ED1-4F46-8848-B261655D3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2164"/>
            <a:ext cx="9144000" cy="4233672"/>
          </a:xfrm>
          <a:prstGeom prst="rect">
            <a:avLst/>
          </a:prstGeom>
        </p:spPr>
      </p:pic>
      <p:sp>
        <p:nvSpPr>
          <p:cNvPr id="4" name="Szövegdoboz 3">
            <a:extLst>
              <a:ext uri="{FF2B5EF4-FFF2-40B4-BE49-F238E27FC236}">
                <a16:creationId xmlns:a16="http://schemas.microsoft.com/office/drawing/2014/main" id="{31E6C6AC-D4D0-41C2-873A-B2F1EBFBA86F}"/>
              </a:ext>
            </a:extLst>
          </p:cNvPr>
          <p:cNvSpPr txBox="1"/>
          <p:nvPr/>
        </p:nvSpPr>
        <p:spPr>
          <a:xfrm>
            <a:off x="2724150" y="1343626"/>
            <a:ext cx="64865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jólét                 egészség        igazságosság</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8618D7E3-82C5-46CB-A6C3-C180CB5E5A9D}"/>
              </a:ext>
            </a:extLst>
          </p:cNvPr>
          <p:cNvSpPr txBox="1"/>
          <p:nvPr/>
        </p:nvSpPr>
        <p:spPr>
          <a:xfrm>
            <a:off x="4705350" y="5162550"/>
            <a:ext cx="2819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ökológiai lábnyom</a:t>
            </a:r>
          </a:p>
        </p:txBody>
      </p:sp>
      <p:sp>
        <p:nvSpPr>
          <p:cNvPr id="2" name="Szövegdoboz 1">
            <a:extLst>
              <a:ext uri="{FF2B5EF4-FFF2-40B4-BE49-F238E27FC236}">
                <a16:creationId xmlns:a16="http://schemas.microsoft.com/office/drawing/2014/main" id="{D05FDBAF-32A0-4C52-A0AA-B0A20A1DAAAF}"/>
              </a:ext>
            </a:extLst>
          </p:cNvPr>
          <p:cNvSpPr txBox="1"/>
          <p:nvPr/>
        </p:nvSpPr>
        <p:spPr>
          <a:xfrm>
            <a:off x="0" y="4372824"/>
            <a:ext cx="20460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Happy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Planet</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Index</a:t>
            </a:r>
          </a:p>
        </p:txBody>
      </p:sp>
    </p:spTree>
    <p:extLst>
      <p:ext uri="{BB962C8B-B14F-4D97-AF65-F5344CB8AC3E}">
        <p14:creationId xmlns:p14="http://schemas.microsoft.com/office/powerpoint/2010/main" val="1964414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BF655AF6-6CD2-4305-BADE-70E928E9B73D}"/>
              </a:ext>
            </a:extLst>
          </p:cNvPr>
          <p:cNvSpPr/>
          <p:nvPr/>
        </p:nvSpPr>
        <p:spPr>
          <a:xfrm>
            <a:off x="2286000" y="3105835"/>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http://www.footprintnetwork.org/content/images/efhdihpi.jpg</a:t>
            </a:r>
          </a:p>
        </p:txBody>
      </p:sp>
      <p:pic>
        <p:nvPicPr>
          <p:cNvPr id="4" name="Kép 3">
            <a:extLst>
              <a:ext uri="{FF2B5EF4-FFF2-40B4-BE49-F238E27FC236}">
                <a16:creationId xmlns:a16="http://schemas.microsoft.com/office/drawing/2014/main" id="{35DA2388-5163-48D9-BC09-AD76B499A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 y="0"/>
            <a:ext cx="8728364" cy="6858000"/>
          </a:xfrm>
          <a:prstGeom prst="rect">
            <a:avLst/>
          </a:prstGeom>
        </p:spPr>
      </p:pic>
      <p:sp>
        <p:nvSpPr>
          <p:cNvPr id="3" name="Nyíl: jobbra mutató 2">
            <a:extLst>
              <a:ext uri="{FF2B5EF4-FFF2-40B4-BE49-F238E27FC236}">
                <a16:creationId xmlns:a16="http://schemas.microsoft.com/office/drawing/2014/main" id="{0A8AF740-FA17-4DFD-8424-A79E70FD344E}"/>
              </a:ext>
            </a:extLst>
          </p:cNvPr>
          <p:cNvSpPr/>
          <p:nvPr/>
        </p:nvSpPr>
        <p:spPr>
          <a:xfrm rot="1807744">
            <a:off x="6131260" y="5643557"/>
            <a:ext cx="458786" cy="3316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Ellipszis 4">
            <a:extLst>
              <a:ext uri="{FF2B5EF4-FFF2-40B4-BE49-F238E27FC236}">
                <a16:creationId xmlns:a16="http://schemas.microsoft.com/office/drawing/2014/main" id="{F84099E4-F22B-4752-97F8-37FF665F6DDF}"/>
              </a:ext>
            </a:extLst>
          </p:cNvPr>
          <p:cNvSpPr/>
          <p:nvPr/>
        </p:nvSpPr>
        <p:spPr>
          <a:xfrm rot="20152717">
            <a:off x="3604373" y="5194046"/>
            <a:ext cx="2899376" cy="9628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06378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CAFC038A-A384-456D-A681-9A47D37E8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30" y="561315"/>
            <a:ext cx="8207498" cy="6123357"/>
          </a:xfrm>
          <a:prstGeom prst="rect">
            <a:avLst/>
          </a:prstGeom>
        </p:spPr>
      </p:pic>
      <p:sp>
        <p:nvSpPr>
          <p:cNvPr id="2" name="Szövegdoboz 1">
            <a:extLst>
              <a:ext uri="{FF2B5EF4-FFF2-40B4-BE49-F238E27FC236}">
                <a16:creationId xmlns:a16="http://schemas.microsoft.com/office/drawing/2014/main" id="{8C3D106C-CC7A-4783-8E1E-8A9BCB303AC1}"/>
              </a:ext>
            </a:extLst>
          </p:cNvPr>
          <p:cNvSpPr txBox="1"/>
          <p:nvPr/>
        </p:nvSpPr>
        <p:spPr>
          <a:xfrm>
            <a:off x="4405745" y="2549236"/>
            <a:ext cx="18657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Aug.2. 2017</a:t>
            </a:r>
          </a:p>
        </p:txBody>
      </p:sp>
      <p:cxnSp>
        <p:nvCxnSpPr>
          <p:cNvPr id="5" name="Egyenes összekötő nyíllal 4">
            <a:extLst>
              <a:ext uri="{FF2B5EF4-FFF2-40B4-BE49-F238E27FC236}">
                <a16:creationId xmlns:a16="http://schemas.microsoft.com/office/drawing/2014/main" id="{995F6060-4072-4225-93C1-F16FEEA5356E}"/>
              </a:ext>
            </a:extLst>
          </p:cNvPr>
          <p:cNvCxnSpPr/>
          <p:nvPr/>
        </p:nvCxnSpPr>
        <p:spPr>
          <a:xfrm>
            <a:off x="5698836" y="2798618"/>
            <a:ext cx="803564" cy="2770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88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06CB77B-04D1-44A8-8EF9-6059946920A1}"/>
              </a:ext>
            </a:extLst>
          </p:cNvPr>
          <p:cNvSpPr/>
          <p:nvPr/>
        </p:nvSpPr>
        <p:spPr>
          <a:xfrm>
            <a:off x="354563" y="1268962"/>
            <a:ext cx="8332237" cy="4001095"/>
          </a:xfrm>
          <a:prstGeom prst="rect">
            <a:avLst/>
          </a:prstGeom>
          <a:solidFill>
            <a:srgbClr val="FF99FF"/>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 have an economy</a:t>
            </a:r>
            <a:endPar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where we steal the future,</a:t>
            </a:r>
            <a:endPar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sell it in the present, </a:t>
            </a:r>
            <a:endPar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and call it GDP.”</a:t>
            </a:r>
            <a:endParaRPr kumimoji="0" lang="hu-HU"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Paul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Hawken</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Van egy gazdaságunk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melyben ellopjuk a jövőt,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ezt eladjuk a jelenben,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és úgy hívjuk GDP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Szövegdoboz 2">
            <a:extLst>
              <a:ext uri="{FF2B5EF4-FFF2-40B4-BE49-F238E27FC236}">
                <a16:creationId xmlns:a16="http://schemas.microsoft.com/office/drawing/2014/main" id="{8D57F4E2-8319-4F8A-9B31-CAD85D88DBED}"/>
              </a:ext>
            </a:extLst>
          </p:cNvPr>
          <p:cNvSpPr txBox="1"/>
          <p:nvPr/>
        </p:nvSpPr>
        <p:spPr>
          <a:xfrm>
            <a:off x="205274" y="6046237"/>
            <a:ext cx="874278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rPr>
              <a:t>https://www.theguardian.com/environment/2017/nov/10/can-direct-democracy-offer-a-third-way-to-meet-the-climate-challenge#img-1</a:t>
            </a:r>
          </a:p>
        </p:txBody>
      </p:sp>
    </p:spTree>
    <p:extLst>
      <p:ext uri="{BB962C8B-B14F-4D97-AF65-F5344CB8AC3E}">
        <p14:creationId xmlns:p14="http://schemas.microsoft.com/office/powerpoint/2010/main" val="3338045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C3FC550F-AD7B-4FBE-8FFE-B6A97FF492E6}"/>
              </a:ext>
            </a:extLst>
          </p:cNvPr>
          <p:cNvPicPr>
            <a:picLocks noChangeAspect="1"/>
          </p:cNvPicPr>
          <p:nvPr/>
        </p:nvPicPr>
        <p:blipFill>
          <a:blip r:embed="rId2"/>
          <a:stretch>
            <a:fillRect/>
          </a:stretch>
        </p:blipFill>
        <p:spPr>
          <a:xfrm>
            <a:off x="772563" y="579423"/>
            <a:ext cx="7303128" cy="5477346"/>
          </a:xfrm>
          <a:prstGeom prst="rect">
            <a:avLst/>
          </a:prstGeom>
        </p:spPr>
      </p:pic>
    </p:spTree>
    <p:extLst>
      <p:ext uri="{BB962C8B-B14F-4D97-AF65-F5344CB8AC3E}">
        <p14:creationId xmlns:p14="http://schemas.microsoft.com/office/powerpoint/2010/main" val="202221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800px-View_of_the_Sun%2C_Earth_and_Venus_from_Voyager_1">
            <a:extLst>
              <a:ext uri="{FF2B5EF4-FFF2-40B4-BE49-F238E27FC236}">
                <a16:creationId xmlns:a16="http://schemas.microsoft.com/office/drawing/2014/main" id="{7DF012E3-A108-45B0-9B86-E98520471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58738"/>
            <a:ext cx="5472113" cy="4227513"/>
          </a:xfrm>
          <a:prstGeom prst="rect">
            <a:avLst/>
          </a:prstGeom>
          <a:noFill/>
          <a:extLst>
            <a:ext uri="{909E8E84-426E-40DD-AFC4-6F175D3DCCD1}">
              <a14:hiddenFill xmlns:a14="http://schemas.microsoft.com/office/drawing/2010/main">
                <a:solidFill>
                  <a:srgbClr val="FFFFFF"/>
                </a:solidFill>
              </a14:hiddenFill>
            </a:ext>
          </a:extLst>
        </p:spPr>
      </p:pic>
      <p:sp>
        <p:nvSpPr>
          <p:cNvPr id="62467" name="Line 3">
            <a:extLst>
              <a:ext uri="{FF2B5EF4-FFF2-40B4-BE49-F238E27FC236}">
                <a16:creationId xmlns:a16="http://schemas.microsoft.com/office/drawing/2014/main" id="{AEA0C6EA-D681-401D-8875-4E1E7C84A236}"/>
              </a:ext>
            </a:extLst>
          </p:cNvPr>
          <p:cNvSpPr>
            <a:spLocks noChangeShapeType="1"/>
          </p:cNvSpPr>
          <p:nvPr/>
        </p:nvSpPr>
        <p:spPr bwMode="auto">
          <a:xfrm flipV="1">
            <a:off x="1258888" y="2133600"/>
            <a:ext cx="360362" cy="71438"/>
          </a:xfrm>
          <a:prstGeom prst="line">
            <a:avLst/>
          </a:prstGeom>
          <a:noFill/>
          <a:ln w="31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8" name="Text Box 4">
            <a:extLst>
              <a:ext uri="{FF2B5EF4-FFF2-40B4-BE49-F238E27FC236}">
                <a16:creationId xmlns:a16="http://schemas.microsoft.com/office/drawing/2014/main" id="{5ADB689F-8157-4708-AE49-519342B42BFF}"/>
              </a:ext>
            </a:extLst>
          </p:cNvPr>
          <p:cNvSpPr txBox="1">
            <a:spLocks noChangeArrowheads="1"/>
          </p:cNvSpPr>
          <p:nvPr/>
        </p:nvSpPr>
        <p:spPr bwMode="auto">
          <a:xfrm>
            <a:off x="6804025" y="4292600"/>
            <a:ext cx="2339975"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Nap </a:t>
            </a:r>
            <a:r>
              <a:rPr kumimoji="0" lang="hu-HU" altLang="hu-HU" sz="1800" b="0" i="0" u="none" strike="noStrike" kern="1200" cap="none" spc="0" normalizeH="0" baseline="0" noProof="0">
                <a:ln>
                  <a:noFill/>
                </a:ln>
                <a:solidFill>
                  <a:srgbClr val="808080"/>
                </a:solidFill>
                <a:effectLst/>
                <a:uLnTx/>
                <a:uFillTx/>
                <a:latin typeface="Arial" panose="020B0604020202020204" pitchFamily="34" charset="0"/>
                <a:ea typeface="+mn-ea"/>
                <a:cs typeface="+mn-cs"/>
              </a:rPr>
              <a:t>és a Föld</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képe 6 milliárd km távolságból.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333399"/>
                </a:solidFill>
                <a:effectLst/>
                <a:uLnTx/>
                <a:uFillTx/>
                <a:latin typeface="Arial" panose="020B0604020202020204" pitchFamily="34" charset="0"/>
                <a:ea typeface="+mn-ea"/>
                <a:cs typeface="+mn-cs"/>
              </a:rPr>
              <a:t>Voyager 1, 1990. febr. 14</a:t>
            </a: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3083637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EBCF62DE-6F16-4C0B-9065-E529AEA1A3AF}"/>
              </a:ext>
            </a:extLst>
          </p:cNvPr>
          <p:cNvPicPr>
            <a:picLocks noChangeAspect="1"/>
          </p:cNvPicPr>
          <p:nvPr/>
        </p:nvPicPr>
        <p:blipFill>
          <a:blip r:embed="rId2"/>
          <a:stretch>
            <a:fillRect/>
          </a:stretch>
        </p:blipFill>
        <p:spPr>
          <a:xfrm>
            <a:off x="953633" y="715225"/>
            <a:ext cx="7185432" cy="5389074"/>
          </a:xfrm>
          <a:prstGeom prst="rect">
            <a:avLst/>
          </a:prstGeom>
        </p:spPr>
      </p:pic>
    </p:spTree>
    <p:extLst>
      <p:ext uri="{BB962C8B-B14F-4D97-AF65-F5344CB8AC3E}">
        <p14:creationId xmlns:p14="http://schemas.microsoft.com/office/powerpoint/2010/main" val="4280221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DE6047B-0B27-46E9-A0F3-BAB16F80C749}"/>
              </a:ext>
            </a:extLst>
          </p:cNvPr>
          <p:cNvSpPr>
            <a:spLocks noGrp="1" noChangeArrowheads="1"/>
          </p:cNvSpPr>
          <p:nvPr>
            <p:ph type="title"/>
          </p:nvPr>
        </p:nvSpPr>
        <p:spPr/>
        <p:txBody>
          <a:bodyPr/>
          <a:lstStyle/>
          <a:p>
            <a:pPr eaLnBrk="1" hangingPunct="1"/>
            <a:r>
              <a:rPr lang="hu-HU" altLang="hu-HU" sz="4000"/>
              <a:t>A földi rendszer véges kapacitása</a:t>
            </a:r>
            <a:br>
              <a:rPr lang="hu-HU" altLang="hu-HU" sz="4000"/>
            </a:br>
            <a:r>
              <a:rPr lang="hu-HU" altLang="hu-HU" sz="2000">
                <a:solidFill>
                  <a:srgbClr val="FF00FF"/>
                </a:solidFill>
              </a:rPr>
              <a:t>csökkenő hozadék,   először a legjobb és legkönnyebb</a:t>
            </a:r>
          </a:p>
        </p:txBody>
      </p:sp>
      <p:sp>
        <p:nvSpPr>
          <p:cNvPr id="38915" name="Rectangle 3">
            <a:extLst>
              <a:ext uri="{FF2B5EF4-FFF2-40B4-BE49-F238E27FC236}">
                <a16:creationId xmlns:a16="http://schemas.microsoft.com/office/drawing/2014/main" id="{195C6A61-CDCA-4185-8C41-7197F51AE635}"/>
              </a:ext>
            </a:extLst>
          </p:cNvPr>
          <p:cNvSpPr>
            <a:spLocks noGrp="1" noChangeArrowheads="1"/>
          </p:cNvSpPr>
          <p:nvPr>
            <p:ph type="body" sz="half" idx="1"/>
          </p:nvPr>
        </p:nvSpPr>
        <p:spPr/>
        <p:txBody>
          <a:bodyPr/>
          <a:lstStyle/>
          <a:p>
            <a:pPr eaLnBrk="1" hangingPunct="1">
              <a:buFontTx/>
              <a:buNone/>
            </a:pPr>
            <a:r>
              <a:rPr lang="hu-HU" altLang="hu-HU" sz="2400" b="1">
                <a:solidFill>
                  <a:srgbClr val="CC0000"/>
                </a:solidFill>
              </a:rPr>
              <a:t>Véges forrás</a:t>
            </a:r>
          </a:p>
          <a:p>
            <a:pPr eaLnBrk="1" hangingPunct="1">
              <a:buFontTx/>
              <a:buNone/>
            </a:pPr>
            <a:endParaRPr lang="hu-HU" altLang="hu-HU" sz="2400" b="1">
              <a:solidFill>
                <a:srgbClr val="CC0000"/>
              </a:solidFill>
            </a:endParaRPr>
          </a:p>
          <a:p>
            <a:pPr eaLnBrk="1" hangingPunct="1">
              <a:buFontTx/>
              <a:buNone/>
            </a:pPr>
            <a:r>
              <a:rPr lang="hu-HU" altLang="hu-HU" sz="2400"/>
              <a:t>Energia</a:t>
            </a:r>
          </a:p>
          <a:p>
            <a:pPr eaLnBrk="1" hangingPunct="1">
              <a:buFontTx/>
              <a:buNone/>
            </a:pPr>
            <a:r>
              <a:rPr lang="hu-HU" altLang="hu-HU" sz="2400"/>
              <a:t>Édesvíz </a:t>
            </a:r>
          </a:p>
          <a:p>
            <a:pPr eaLnBrk="1" hangingPunct="1">
              <a:buFontTx/>
              <a:buNone/>
            </a:pPr>
            <a:r>
              <a:rPr lang="hu-HU" altLang="hu-HU" sz="2400"/>
              <a:t>Termőtalaj</a:t>
            </a:r>
          </a:p>
          <a:p>
            <a:pPr eaLnBrk="1" hangingPunct="1">
              <a:buFontTx/>
              <a:buNone/>
            </a:pPr>
            <a:r>
              <a:rPr lang="hu-HU" altLang="hu-HU" sz="2400"/>
              <a:t>Nyersanyagok</a:t>
            </a:r>
          </a:p>
          <a:p>
            <a:pPr eaLnBrk="1" hangingPunct="1">
              <a:buFontTx/>
              <a:buNone/>
            </a:pPr>
            <a:r>
              <a:rPr lang="hu-HU" altLang="hu-HU" sz="2400"/>
              <a:t>Biodiverzitás</a:t>
            </a:r>
          </a:p>
          <a:p>
            <a:pPr eaLnBrk="1" hangingPunct="1">
              <a:buFontTx/>
              <a:buNone/>
            </a:pPr>
            <a:r>
              <a:rPr lang="hu-HU" altLang="hu-HU" sz="2400"/>
              <a:t>Biológiai produkciós ráta</a:t>
            </a:r>
          </a:p>
          <a:p>
            <a:pPr eaLnBrk="1" hangingPunct="1">
              <a:buFontTx/>
              <a:buNone/>
            </a:pPr>
            <a:r>
              <a:rPr lang="hu-HU" altLang="hu-HU" sz="2400"/>
              <a:t>….</a:t>
            </a:r>
          </a:p>
        </p:txBody>
      </p:sp>
      <p:sp>
        <p:nvSpPr>
          <p:cNvPr id="38916" name="Rectangle 4">
            <a:extLst>
              <a:ext uri="{FF2B5EF4-FFF2-40B4-BE49-F238E27FC236}">
                <a16:creationId xmlns:a16="http://schemas.microsoft.com/office/drawing/2014/main" id="{ECD5F108-B75C-42CB-8170-DD0E0349579A}"/>
              </a:ext>
            </a:extLst>
          </p:cNvPr>
          <p:cNvSpPr>
            <a:spLocks noGrp="1" noChangeArrowheads="1"/>
          </p:cNvSpPr>
          <p:nvPr>
            <p:ph type="body" sz="half" idx="2"/>
          </p:nvPr>
        </p:nvSpPr>
        <p:spPr>
          <a:xfrm>
            <a:off x="4648200" y="1600200"/>
            <a:ext cx="4495800" cy="4525963"/>
          </a:xfrm>
        </p:spPr>
        <p:txBody>
          <a:bodyPr/>
          <a:lstStyle/>
          <a:p>
            <a:pPr eaLnBrk="1" hangingPunct="1">
              <a:buFontTx/>
              <a:buNone/>
            </a:pPr>
            <a:r>
              <a:rPr lang="hu-HU" altLang="hu-HU" sz="2400" b="1">
                <a:solidFill>
                  <a:srgbClr val="CC0000"/>
                </a:solidFill>
              </a:rPr>
              <a:t>Véges nyelő</a:t>
            </a:r>
          </a:p>
          <a:p>
            <a:pPr eaLnBrk="1" hangingPunct="1">
              <a:buFontTx/>
              <a:buNone/>
            </a:pPr>
            <a:endParaRPr lang="hu-HU" altLang="hu-HU" sz="2400" b="1">
              <a:solidFill>
                <a:srgbClr val="CC0000"/>
              </a:solidFill>
            </a:endParaRPr>
          </a:p>
          <a:p>
            <a:pPr eaLnBrk="1" hangingPunct="1">
              <a:buFontTx/>
              <a:buNone/>
            </a:pPr>
            <a:r>
              <a:rPr lang="hu-HU" altLang="hu-HU" sz="2400"/>
              <a:t>Légkör (Szén-dioxid, Metán, CFC, etc.)</a:t>
            </a:r>
          </a:p>
          <a:p>
            <a:pPr eaLnBrk="1" hangingPunct="1">
              <a:buFontTx/>
              <a:buNone/>
            </a:pPr>
            <a:r>
              <a:rPr lang="hu-HU" altLang="hu-HU" sz="2400"/>
              <a:t>Víz (tenger savasodás, édesvíz eutrófizálódás)</a:t>
            </a:r>
          </a:p>
          <a:p>
            <a:pPr eaLnBrk="1" hangingPunct="1">
              <a:buFontTx/>
              <a:buNone/>
            </a:pPr>
            <a:r>
              <a:rPr lang="hu-HU" altLang="hu-HU" sz="2400"/>
              <a:t>Talajszennyezés</a:t>
            </a:r>
          </a:p>
          <a:p>
            <a:pPr eaLnBrk="1" hangingPunct="1">
              <a:buFontTx/>
              <a:buNone/>
            </a:pPr>
            <a:r>
              <a:rPr lang="hu-HU" altLang="hu-HU" sz="2400"/>
              <a:t>Biológiai lebontás</a:t>
            </a:r>
          </a:p>
          <a:p>
            <a:pPr eaLnBrk="1" hangingPunct="1">
              <a:buFontTx/>
              <a:buNone/>
            </a:pPr>
            <a:r>
              <a:rPr lang="hu-HU" altLang="hu-HU" sz="2400"/>
              <a:t>….</a:t>
            </a:r>
          </a:p>
          <a:p>
            <a:pPr eaLnBrk="1" hangingPunct="1">
              <a:buFontTx/>
              <a:buNone/>
            </a:pPr>
            <a:endParaRPr lang="hu-HU" altLang="hu-HU" sz="2400"/>
          </a:p>
        </p:txBody>
      </p:sp>
      <p:sp>
        <p:nvSpPr>
          <p:cNvPr id="38917" name="Text Box 5">
            <a:extLst>
              <a:ext uri="{FF2B5EF4-FFF2-40B4-BE49-F238E27FC236}">
                <a16:creationId xmlns:a16="http://schemas.microsoft.com/office/drawing/2014/main" id="{E295DA4A-DBB8-446B-9257-1D85C69A2DD6}"/>
              </a:ext>
            </a:extLst>
          </p:cNvPr>
          <p:cNvSpPr txBox="1">
            <a:spLocks noChangeArrowheads="1"/>
          </p:cNvSpPr>
          <p:nvPr/>
        </p:nvSpPr>
        <p:spPr bwMode="auto">
          <a:xfrm>
            <a:off x="2771775" y="5840413"/>
            <a:ext cx="4751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8000"/>
                </a:solidFill>
                <a:effectLst/>
                <a:uLnTx/>
                <a:uFillTx/>
                <a:latin typeface="Arial" panose="020B0604020202020204" pitchFamily="34" charset="0"/>
                <a:ea typeface="+mn-ea"/>
                <a:cs typeface="+mn-cs"/>
              </a:rPr>
              <a:t>!!!    1972 Limits to growth    !!!</a:t>
            </a:r>
          </a:p>
        </p:txBody>
      </p:sp>
    </p:spTree>
    <p:extLst>
      <p:ext uri="{BB962C8B-B14F-4D97-AF65-F5344CB8AC3E}">
        <p14:creationId xmlns:p14="http://schemas.microsoft.com/office/powerpoint/2010/main" val="875847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C6897C7-7D09-4B8C-800D-DD1A1E7AC1FB}"/>
              </a:ext>
            </a:extLst>
          </p:cNvPr>
          <p:cNvSpPr>
            <a:spLocks noChangeArrowheads="1"/>
          </p:cNvSpPr>
          <p:nvPr/>
        </p:nvSpPr>
        <p:spPr bwMode="auto">
          <a:xfrm>
            <a:off x="466725" y="549275"/>
            <a:ext cx="5400675"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"Somehow, we have come to think the whole purpose of the  economy   is   to grow,    yet </a:t>
            </a:r>
            <a:r>
              <a:rPr kumimoji="0" lang="hu-HU" altLang="hu-HU" sz="1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growth</a:t>
            </a: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is not a goal or purpose.   The pursuit of endless growth is suicidal."  David Suzuki</a:t>
            </a:r>
            <a:r>
              <a:rPr kumimoji="0" lang="hu-HU" altLang="hu-HU"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36867" name="Picture 3" descr="File:Right Livelihood Award 2009-press conference-6.jpg">
            <a:extLst>
              <a:ext uri="{FF2B5EF4-FFF2-40B4-BE49-F238E27FC236}">
                <a16:creationId xmlns:a16="http://schemas.microsoft.com/office/drawing/2014/main" id="{BC63E86B-FF80-4998-BB89-37ADE326F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738" y="173038"/>
            <a:ext cx="29273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22253A97-E36B-40F0-99AE-CB45EEF362D4}"/>
              </a:ext>
            </a:extLst>
          </p:cNvPr>
          <p:cNvSpPr txBox="1">
            <a:spLocks noChangeArrowheads="1"/>
          </p:cNvSpPr>
          <p:nvPr/>
        </p:nvSpPr>
        <p:spPr bwMode="auto">
          <a:xfrm>
            <a:off x="5940425" y="4508500"/>
            <a:ext cx="3203575"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David Takayoshi Suzuki</a:t>
            </a:r>
            <a:b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(March 24, 1936)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Genetikus (Professor emeritus),  ismeretterjesztő, környezetvédő</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tooltip="University of British Columbia"/>
              </a:rPr>
              <a:t>University of British Columbia</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36869" name="Text Box 5">
            <a:extLst>
              <a:ext uri="{FF2B5EF4-FFF2-40B4-BE49-F238E27FC236}">
                <a16:creationId xmlns:a16="http://schemas.microsoft.com/office/drawing/2014/main" id="{094CD866-1504-4C29-B346-4C052D75335A}"/>
              </a:ext>
            </a:extLst>
          </p:cNvPr>
          <p:cNvSpPr txBox="1">
            <a:spLocks noChangeArrowheads="1"/>
          </p:cNvSpPr>
          <p:nvPr/>
        </p:nvSpPr>
        <p:spPr bwMode="auto">
          <a:xfrm>
            <a:off x="395288" y="2636838"/>
            <a:ext cx="54006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„Valahogy azt kell hinnünk, hogy a gazdaságnak egyetlen célja van: </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növekedni</a:t>
            </a:r>
            <a:r>
              <a:rPr kumimoji="0" lang="hu-HU" altLang="hu-H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ám a növekedés nem lehet cél vagy rendeltetés.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vég-nélküli növekedés hajszolása öngyilkosság.”</a:t>
            </a:r>
          </a:p>
        </p:txBody>
      </p:sp>
      <p:sp>
        <p:nvSpPr>
          <p:cNvPr id="36870" name="Rectangle 6">
            <a:extLst>
              <a:ext uri="{FF2B5EF4-FFF2-40B4-BE49-F238E27FC236}">
                <a16:creationId xmlns:a16="http://schemas.microsoft.com/office/drawing/2014/main" id="{14812540-D861-4567-86F2-7DF739C9243C}"/>
              </a:ext>
            </a:extLst>
          </p:cNvPr>
          <p:cNvSpPr>
            <a:spLocks noChangeArrowheads="1"/>
          </p:cNvSpPr>
          <p:nvPr/>
        </p:nvSpPr>
        <p:spPr bwMode="auto">
          <a:xfrm>
            <a:off x="395288" y="2565400"/>
            <a:ext cx="5329237" cy="3240088"/>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5899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E8BD1B9-CDBB-415C-BEC8-51BA1E1BC28D}"/>
              </a:ext>
            </a:extLst>
          </p:cNvPr>
          <p:cNvPicPr>
            <a:picLocks noChangeAspect="1"/>
          </p:cNvPicPr>
          <p:nvPr/>
        </p:nvPicPr>
        <p:blipFill>
          <a:blip r:embed="rId2"/>
          <a:stretch>
            <a:fillRect/>
          </a:stretch>
        </p:blipFill>
        <p:spPr>
          <a:xfrm>
            <a:off x="555811" y="385483"/>
            <a:ext cx="8095129" cy="6071347"/>
          </a:xfrm>
          <a:prstGeom prst="rect">
            <a:avLst/>
          </a:prstGeom>
          <a:ln>
            <a:solidFill>
              <a:srgbClr val="FF0000"/>
            </a:solidFill>
          </a:ln>
        </p:spPr>
      </p:pic>
      <p:sp>
        <p:nvSpPr>
          <p:cNvPr id="3" name="Téglalap 2">
            <a:extLst>
              <a:ext uri="{FF2B5EF4-FFF2-40B4-BE49-F238E27FC236}">
                <a16:creationId xmlns:a16="http://schemas.microsoft.com/office/drawing/2014/main" id="{C337EBE3-F93D-48A1-84EA-885C542152E5}"/>
              </a:ext>
            </a:extLst>
          </p:cNvPr>
          <p:cNvSpPr/>
          <p:nvPr/>
        </p:nvSpPr>
        <p:spPr>
          <a:xfrm>
            <a:off x="717176" y="3227294"/>
            <a:ext cx="2294965" cy="1084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606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88806A0D-DBD9-44C8-B527-8C37307875FF}"/>
              </a:ext>
            </a:extLst>
          </p:cNvPr>
          <p:cNvSpPr/>
          <p:nvPr/>
        </p:nvSpPr>
        <p:spPr>
          <a:xfrm>
            <a:off x="354563" y="199377"/>
            <a:ext cx="8547390" cy="68018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Governments everywhere dismissed the 1992 scientists’ Warning to Humanity that “…a great change in our stewardship of the Earth and the life on it is required, if vast human misery is to be avoided” and will similarly ignore the scientists’ “second notice.” (Published on Nov. 13, this warning states that </a:t>
            </a: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most negative trends identified 25 years earlier “are getting far worse.”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Despite cascading evidence and detailed analysis to the contrary, the world community trumpets “growth-is-us” as its contemporary holy grail. Even the United Nations’ Sustainable Development Goals are fixed on economic expansion as the only hammer for every problematic nail. Meanwhile, greenhouse gases reach to at an all-time high, marine dead-zones proliferate, tropical forests fall and extinctions accelerate.</a:t>
            </a:r>
            <a:endParaRPr kumimoji="0" lang="hu-H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A kormányok sehol sem vették figyelembe a tudósok figyelmeztetését (</a:t>
            </a:r>
            <a:r>
              <a:rPr kumimoji="0" lang="hu-HU" sz="2000" b="1" i="0" u="none" strike="noStrike" kern="1200" cap="none" spc="0" normalizeH="0" baseline="0" noProof="0" dirty="0" err="1">
                <a:ln>
                  <a:noFill/>
                </a:ln>
                <a:solidFill>
                  <a:prstClr val="black"/>
                </a:solidFill>
                <a:effectLst/>
                <a:uLnTx/>
                <a:uFillTx/>
                <a:latin typeface="Calibri" panose="020F0502020204030204"/>
                <a:ea typeface="+mn-ea"/>
                <a:cs typeface="+mn-cs"/>
              </a:rPr>
              <a:t>Warning</a:t>
            </a: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000" b="1"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000" b="1" i="0" u="none" strike="noStrike" kern="1200" cap="none" spc="0" normalizeH="0" baseline="0" noProof="0" dirty="0" err="1">
                <a:ln>
                  <a:noFill/>
                </a:ln>
                <a:solidFill>
                  <a:prstClr val="black"/>
                </a:solidFill>
                <a:effectLst/>
                <a:uLnTx/>
                <a:uFillTx/>
                <a:latin typeface="Calibri" panose="020F0502020204030204"/>
                <a:ea typeface="+mn-ea"/>
                <a:cs typeface="+mn-cs"/>
              </a:rPr>
              <a:t>Humanity</a:t>
            </a: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 1992</a:t>
            </a: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 hogy a Földdel és annak élővilágával másként kellene gazdálkodnunk, ha el akarjuk kerülni a mérhetetlen emberi szenvedést. Hasonló mellőzés lesz a sorsa a </a:t>
            </a: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„második feljegyzés”-</a:t>
            </a:r>
            <a:r>
              <a:rPr kumimoji="0" lang="hu-HU" sz="2000" b="0" i="0" u="none" strike="noStrike" kern="1200" cap="none" spc="0" normalizeH="0" baseline="0" noProof="0" dirty="0" err="1">
                <a:ln>
                  <a:noFill/>
                </a:ln>
                <a:solidFill>
                  <a:prstClr val="black"/>
                </a:solidFill>
                <a:effectLst/>
                <a:uLnTx/>
                <a:uFillTx/>
                <a:latin typeface="Calibri" panose="020F0502020204030204"/>
                <a:ea typeface="+mn-ea"/>
                <a:cs typeface="+mn-cs"/>
              </a:rPr>
              <a:t>nek</a:t>
            </a: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000" b="1" i="0" u="none" strike="noStrike" kern="1200" cap="none" spc="0" normalizeH="0" baseline="0" noProof="0" dirty="0">
                <a:ln>
                  <a:noFill/>
                </a:ln>
                <a:solidFill>
                  <a:prstClr val="black"/>
                </a:solidFill>
                <a:effectLst/>
                <a:uLnTx/>
                <a:uFillTx/>
                <a:latin typeface="Calibri" panose="020F0502020204030204"/>
                <a:ea typeface="+mn-ea"/>
                <a:cs typeface="+mn-cs"/>
              </a:rPr>
              <a:t>2017. november 13</a:t>
            </a: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   E figyelmeztetés megállapítja, hogy a </a:t>
            </a:r>
            <a:r>
              <a:rPr kumimoji="0" lang="hu-HU" sz="2000" b="0" i="0" u="none" strike="noStrike" kern="1200" cap="none" spc="0" normalizeH="0" baseline="0" noProof="0" dirty="0">
                <a:ln>
                  <a:noFill/>
                </a:ln>
                <a:solidFill>
                  <a:srgbClr val="FF0000"/>
                </a:solidFill>
                <a:effectLst/>
                <a:uLnTx/>
                <a:uFillTx/>
                <a:latin typeface="Calibri" panose="020F0502020204030204"/>
                <a:ea typeface="+mn-ea"/>
                <a:cs typeface="+mn-cs"/>
              </a:rPr>
              <a:t>25 évvel ezelőtt azonosított legtöbb negatív trend azóta sokkal súlyosabb</a:t>
            </a: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 A világ közössége növekedéssel azonosult, a jelen kor csodaszerének hiszik, az ezt cáfoló részletes elemzések és bizonyítékok ellenére. Még az Egyesült Nemzetek Fenntartható Fejlődési Céljai is a gazdasági terjeszkedéshez ragaszkodnak, mint az egyetlen, minden gond megoldásához vezető úthoz. Eközben az üvegház hatású gázok koncentrációja minden eddigi értéknél magasabb, a tengerek élettelen zónái tovább növekednek, az </a:t>
            </a:r>
            <a:r>
              <a:rPr kumimoji="0" lang="hu-HU" sz="2000" b="0" i="0" u="none" strike="noStrike" kern="1200" cap="none" spc="0" normalizeH="0" baseline="0" noProof="0" dirty="0" err="1">
                <a:ln>
                  <a:noFill/>
                </a:ln>
                <a:solidFill>
                  <a:prstClr val="black"/>
                </a:solidFill>
                <a:effectLst/>
                <a:uLnTx/>
                <a:uFillTx/>
                <a:latin typeface="Calibri" panose="020F0502020204030204"/>
                <a:ea typeface="+mn-ea"/>
                <a:cs typeface="+mn-cs"/>
              </a:rPr>
              <a:t>esőerdők</a:t>
            </a:r>
            <a:r>
              <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rPr>
              <a:t> pusztulnak és gyorsul a fajok kipusztulási sebessége.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Me Worry? Humans Are Blind to Imminent Environmental Collapse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William E. Rees, originally published by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Tyee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November 17, 2017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830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38D3795-A304-4309-B715-2DEC09D3767F}"/>
              </a:ext>
            </a:extLst>
          </p:cNvPr>
          <p:cNvSpPr>
            <a:spLocks noGrp="1" noChangeArrowheads="1"/>
          </p:cNvSpPr>
          <p:nvPr>
            <p:ph type="title"/>
          </p:nvPr>
        </p:nvSpPr>
        <p:spPr>
          <a:xfrm>
            <a:off x="457200" y="-100013"/>
            <a:ext cx="8229600" cy="1143001"/>
          </a:xfrm>
        </p:spPr>
        <p:txBody>
          <a:bodyPr/>
          <a:lstStyle/>
          <a:p>
            <a:r>
              <a:rPr lang="hu-HU" altLang="hu-HU" sz="3200" b="1" dirty="0">
                <a:solidFill>
                  <a:srgbClr val="FF0000"/>
                </a:solidFill>
              </a:rPr>
              <a:t>Megfontolandó gondolatok hét pontban</a:t>
            </a:r>
            <a:br>
              <a:rPr lang="hu-HU" altLang="hu-HU" sz="3200" b="1" dirty="0">
                <a:solidFill>
                  <a:srgbClr val="FF0000"/>
                </a:solidFill>
              </a:rPr>
            </a:br>
            <a:endParaRPr lang="hu-HU" altLang="hu-HU" sz="2000" b="1" dirty="0">
              <a:solidFill>
                <a:srgbClr val="FF0000"/>
              </a:solidFill>
            </a:endParaRPr>
          </a:p>
        </p:txBody>
      </p:sp>
      <p:sp>
        <p:nvSpPr>
          <p:cNvPr id="69635" name="Rectangle 3">
            <a:extLst>
              <a:ext uri="{FF2B5EF4-FFF2-40B4-BE49-F238E27FC236}">
                <a16:creationId xmlns:a16="http://schemas.microsoft.com/office/drawing/2014/main" id="{A8CFAD50-A327-4507-8FB7-7701E8819068}"/>
              </a:ext>
            </a:extLst>
          </p:cNvPr>
          <p:cNvSpPr>
            <a:spLocks noGrp="1" noChangeArrowheads="1"/>
          </p:cNvSpPr>
          <p:nvPr>
            <p:ph type="body" idx="1"/>
          </p:nvPr>
        </p:nvSpPr>
        <p:spPr>
          <a:xfrm>
            <a:off x="0" y="981075"/>
            <a:ext cx="9109075" cy="5543550"/>
          </a:xfrm>
        </p:spPr>
        <p:txBody>
          <a:bodyPr/>
          <a:lstStyle/>
          <a:p>
            <a:pPr>
              <a:lnSpc>
                <a:spcPct val="80000"/>
              </a:lnSpc>
              <a:buFontTx/>
              <a:buAutoNum type="arabicPeriod"/>
            </a:pPr>
            <a:r>
              <a:rPr lang="hu-HU" altLang="hu-HU" sz="1800" b="1"/>
              <a:t>Minden tevékenységhez anyag és energia szükséges. Ezek mennyisége bizonyos határig csökkenthető, de nem tüntethető el.</a:t>
            </a:r>
          </a:p>
          <a:p>
            <a:pPr>
              <a:lnSpc>
                <a:spcPct val="80000"/>
              </a:lnSpc>
              <a:buFontTx/>
              <a:buAutoNum type="arabicPeriod"/>
            </a:pPr>
            <a:r>
              <a:rPr lang="hu-HU" altLang="hu-HU" sz="1800" b="1"/>
              <a:t>Az emberiség fantasztikus gyarapodása az utóbbi 2-3 évszázadban („Antropocén”) a kezdeti bőséges nyersanyagforrásoknak (főleg a fosszilis energiahordozóknak: szén, olaj, gáz) köszönhető. </a:t>
            </a:r>
          </a:p>
          <a:p>
            <a:pPr>
              <a:lnSpc>
                <a:spcPct val="80000"/>
              </a:lnSpc>
              <a:buFontTx/>
              <a:buAutoNum type="arabicPeriod"/>
            </a:pPr>
            <a:r>
              <a:rPr lang="hu-HU" altLang="hu-HU" sz="1800" b="1"/>
              <a:t>Véges földi lehetőségeink mellett nincs végtelen növekedés.</a:t>
            </a:r>
          </a:p>
          <a:p>
            <a:pPr>
              <a:lnSpc>
                <a:spcPct val="80000"/>
              </a:lnSpc>
              <a:buFontTx/>
              <a:buAutoNum type="arabicPeriod"/>
            </a:pPr>
            <a:r>
              <a:rPr lang="hu-HU" altLang="hu-HU" sz="1800" b="1"/>
              <a:t>A véges forrás és nyelő globális tünetei (klímaváltozás, termőtalaj-pusztulás, nyersanyag drágulás, biodiverzitás csökkenés, óceán-savasodás, édesvíz-hiány, stb.) a korlátok figyelmeztető jelei.</a:t>
            </a:r>
          </a:p>
          <a:p>
            <a:pPr>
              <a:lnSpc>
                <a:spcPct val="80000"/>
              </a:lnSpc>
              <a:buFontTx/>
              <a:buAutoNum type="arabicPeriod"/>
            </a:pPr>
            <a:r>
              <a:rPr lang="hu-HU" altLang="hu-HU" sz="1800" b="1"/>
              <a:t>A gazdasági növekedés terén paradigmaváltás szükséges. Ha ezt nem tesszük meg az emberiség túlélése forog kockán.</a:t>
            </a:r>
          </a:p>
          <a:p>
            <a:pPr>
              <a:lnSpc>
                <a:spcPct val="80000"/>
              </a:lnSpc>
              <a:buFontTx/>
              <a:buAutoNum type="arabicPeriod"/>
            </a:pPr>
            <a:r>
              <a:rPr lang="hu-HU" altLang="hu-HU" sz="1800" b="1"/>
              <a:t>A gazdaságilag fejlett országok további növekedése etikátlan, mivel ez a teljes emberiség számára elérhetetlen (ökológiai lábnyom!).</a:t>
            </a:r>
          </a:p>
          <a:p>
            <a:pPr>
              <a:lnSpc>
                <a:spcPct val="80000"/>
              </a:lnSpc>
              <a:buFontTx/>
              <a:buAutoNum type="arabicPeriod"/>
            </a:pPr>
            <a:r>
              <a:rPr lang="hu-HU" altLang="hu-HU" sz="1800" b="1"/>
              <a:t>A „szak”emberek véleménye nem mindig helytálló, mivel többnyire nem rendszerszemléletben fogalmazódik meg. A rendszerelméleti alapon álló problémakezelés még nem jellemző.</a:t>
            </a:r>
          </a:p>
          <a:p>
            <a:pPr>
              <a:lnSpc>
                <a:spcPct val="80000"/>
              </a:lnSpc>
              <a:buFontTx/>
              <a:buNone/>
            </a:pPr>
            <a:r>
              <a:rPr lang="hu-HU" altLang="hu-HU" sz="1600" b="1">
                <a:solidFill>
                  <a:schemeClr val="bg2"/>
                </a:solidFill>
              </a:rPr>
              <a:t>És egy javaslat (H.Daly):</a:t>
            </a:r>
            <a:r>
              <a:rPr lang="hu-HU" altLang="hu-HU" sz="1800" b="1">
                <a:solidFill>
                  <a:srgbClr val="FF0000"/>
                </a:solidFill>
              </a:rPr>
              <a:t> </a:t>
            </a:r>
          </a:p>
          <a:p>
            <a:pPr>
              <a:lnSpc>
                <a:spcPct val="80000"/>
              </a:lnSpc>
              <a:buFontTx/>
              <a:buNone/>
            </a:pPr>
            <a:r>
              <a:rPr lang="hu-HU" altLang="hu-HU" sz="1800" b="1">
                <a:solidFill>
                  <a:srgbClr val="FF0000"/>
                </a:solidFill>
              </a:rPr>
              <a:t>       </a:t>
            </a:r>
            <a:r>
              <a:rPr lang="hu-HU" altLang="hu-HU" sz="2000" b="1">
                <a:solidFill>
                  <a:srgbClr val="CC0000"/>
                </a:solidFill>
              </a:rPr>
              <a:t>Legyen cél az emberi jólét, s ehhez eszköz a gazdaság.                          (Ma cél a gazdasági növekedés, ehhez az ember „erőforrás”.) </a:t>
            </a:r>
          </a:p>
          <a:p>
            <a:pPr>
              <a:lnSpc>
                <a:spcPct val="80000"/>
              </a:lnSpc>
              <a:buFontTx/>
              <a:buNone/>
            </a:pPr>
            <a:r>
              <a:rPr lang="hu-HU" altLang="hu-HU" sz="1800" b="1"/>
              <a:t>                         </a:t>
            </a:r>
            <a:r>
              <a:rPr lang="hu-HU" altLang="hu-HU" sz="1400"/>
              <a:t>“The perfection of means and the confusion of ends seems to be our problem.”</a:t>
            </a:r>
            <a:r>
              <a:rPr lang="hu-HU" altLang="hu-HU" sz="1400">
                <a:solidFill>
                  <a:srgbClr val="CC0000"/>
                </a:solidFill>
              </a:rPr>
              <a:t>                   </a:t>
            </a:r>
            <a:r>
              <a:rPr lang="hu-HU" altLang="hu-HU" sz="1400"/>
              <a:t> </a:t>
            </a:r>
            <a:r>
              <a:rPr lang="hu-HU" altLang="hu-HU" sz="1400" b="1">
                <a:solidFill>
                  <a:srgbClr val="336600"/>
                </a:solidFill>
              </a:rPr>
              <a:t>Az eszközök tökéletesitése és a célok összezavarása, úgy tűnik, ez a mi problémánk. (A.Einstein)</a:t>
            </a:r>
          </a:p>
        </p:txBody>
      </p:sp>
    </p:spTree>
    <p:extLst>
      <p:ext uri="{BB962C8B-B14F-4D97-AF65-F5344CB8AC3E}">
        <p14:creationId xmlns:p14="http://schemas.microsoft.com/office/powerpoint/2010/main" val="301552078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635"/>
                                        </p:tgtEl>
                                        <p:attrNameLst>
                                          <p:attrName>style.visibility</p:attrName>
                                        </p:attrNameLst>
                                      </p:cBhvr>
                                      <p:to>
                                        <p:strVal val="visible"/>
                                      </p:to>
                                    </p:set>
                                    <p:animEffect transition="in" filter="fade">
                                      <p:cBhvr>
                                        <p:cTn id="10" dur="20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6963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F656E4C1-BCAF-4794-9EC4-BDB9133B700A}"/>
              </a:ext>
            </a:extLst>
          </p:cNvPr>
          <p:cNvSpPr/>
          <p:nvPr/>
        </p:nvSpPr>
        <p:spPr>
          <a:xfrm>
            <a:off x="206186" y="231390"/>
            <a:ext cx="4993344" cy="4678204"/>
          </a:xfrm>
          <a:prstGeom prst="rect">
            <a:avLst/>
          </a:prstGeom>
        </p:spPr>
        <p:txBody>
          <a:bodyPr wrap="square">
            <a:spAutoFit/>
          </a:bodyPr>
          <a:lstStyle/>
          <a:p>
            <a:pPr algn="ctr"/>
            <a:endParaRPr lang="hu-HU" dirty="0">
              <a:latin typeface="Courier New" panose="02070309020205020404" pitchFamily="49" charset="0"/>
            </a:endParaRPr>
          </a:p>
          <a:p>
            <a:pPr algn="ctr"/>
            <a:r>
              <a:rPr lang="hu-HU" sz="3200" b="1" dirty="0">
                <a:solidFill>
                  <a:schemeClr val="accent1">
                    <a:lumMod val="50000"/>
                  </a:schemeClr>
                </a:solidFill>
                <a:latin typeface="Arial" panose="020B0604020202020204" pitchFamily="34" charset="0"/>
              </a:rPr>
              <a:t>EURÓPA JÖVŐJÉRŐL</a:t>
            </a:r>
          </a:p>
          <a:p>
            <a:pPr algn="ctr"/>
            <a:endParaRPr lang="hu-HU" sz="3200" b="1" dirty="0">
              <a:solidFill>
                <a:schemeClr val="accent1">
                  <a:lumMod val="50000"/>
                </a:schemeClr>
              </a:solidFill>
              <a:latin typeface="Arial" panose="020B0604020202020204" pitchFamily="34" charset="0"/>
            </a:endParaRPr>
          </a:p>
          <a:p>
            <a:pPr algn="ctr"/>
            <a:r>
              <a:rPr lang="hu-HU" dirty="0">
                <a:latin typeface="Arial" panose="020B0604020202020204" pitchFamily="34" charset="0"/>
              </a:rPr>
              <a:t>A 27 tagú EU útja 2025-ig: </a:t>
            </a:r>
          </a:p>
          <a:p>
            <a:pPr algn="ctr"/>
            <a:r>
              <a:rPr lang="hu-HU" dirty="0">
                <a:latin typeface="Arial" panose="020B0604020202020204" pitchFamily="34" charset="0"/>
              </a:rPr>
              <a:t>gondolatok és forgatókönyvek</a:t>
            </a:r>
          </a:p>
          <a:p>
            <a:pPr algn="ctr"/>
            <a:r>
              <a:rPr lang="hu-HU" dirty="0">
                <a:latin typeface="Arial" panose="020B0604020202020204" pitchFamily="34" charset="0"/>
              </a:rPr>
              <a:t>FEHÉR KÖNYV </a:t>
            </a:r>
          </a:p>
          <a:p>
            <a:pPr algn="ctr"/>
            <a:endParaRPr lang="hu-HU" dirty="0">
              <a:latin typeface="Arial" panose="020B0604020202020204" pitchFamily="34" charset="0"/>
            </a:endParaRPr>
          </a:p>
          <a:p>
            <a:pPr algn="ctr"/>
            <a:endParaRPr lang="hu-HU" dirty="0">
              <a:latin typeface="Arial" panose="020B0604020202020204" pitchFamily="34" charset="0"/>
            </a:endParaRPr>
          </a:p>
          <a:p>
            <a:pPr algn="ctr"/>
            <a:endParaRPr lang="hu-HU" dirty="0">
              <a:latin typeface="Arial" panose="020B0604020202020204" pitchFamily="34" charset="0"/>
            </a:endParaRPr>
          </a:p>
          <a:p>
            <a:pPr algn="ctr"/>
            <a:endParaRPr lang="hu-HU" dirty="0">
              <a:latin typeface="Courier New" panose="02070309020205020404" pitchFamily="49" charset="0"/>
            </a:endParaRPr>
          </a:p>
          <a:p>
            <a:pPr algn="ctr"/>
            <a:r>
              <a:rPr lang="hu-HU" dirty="0">
                <a:latin typeface="Arial" panose="020B0604020202020204" pitchFamily="34" charset="0"/>
              </a:rPr>
              <a:t>Európai Bizottság</a:t>
            </a:r>
          </a:p>
          <a:p>
            <a:pPr algn="ctr"/>
            <a:r>
              <a:rPr lang="hu-HU" dirty="0">
                <a:latin typeface="Arial" panose="020B0604020202020204" pitchFamily="34" charset="0"/>
              </a:rPr>
              <a:t>COM(2017) 2025 2017. március 1. </a:t>
            </a:r>
          </a:p>
          <a:p>
            <a:pPr algn="ctr"/>
            <a:r>
              <a:rPr lang="hu-HU" dirty="0" err="1">
                <a:latin typeface="Arial" panose="020B0604020202020204" pitchFamily="34" charset="0"/>
              </a:rPr>
              <a:t>Rue</a:t>
            </a:r>
            <a:r>
              <a:rPr lang="hu-HU" dirty="0">
                <a:latin typeface="Arial" panose="020B0604020202020204" pitchFamily="34" charset="0"/>
              </a:rPr>
              <a:t> de la </a:t>
            </a:r>
            <a:r>
              <a:rPr lang="hu-HU" dirty="0" err="1">
                <a:latin typeface="Arial" panose="020B0604020202020204" pitchFamily="34" charset="0"/>
              </a:rPr>
              <a:t>Loi</a:t>
            </a:r>
            <a:r>
              <a:rPr lang="hu-HU" dirty="0">
                <a:latin typeface="Arial" panose="020B0604020202020204" pitchFamily="34" charset="0"/>
              </a:rPr>
              <a:t>/</a:t>
            </a:r>
            <a:r>
              <a:rPr lang="hu-HU" dirty="0" err="1">
                <a:latin typeface="Arial" panose="020B0604020202020204" pitchFamily="34" charset="0"/>
              </a:rPr>
              <a:t>Wetstraat</a:t>
            </a:r>
            <a:r>
              <a:rPr lang="hu-HU" dirty="0">
                <a:latin typeface="Arial" panose="020B0604020202020204" pitchFamily="34" charset="0"/>
              </a:rPr>
              <a:t>, 20</a:t>
            </a:r>
          </a:p>
          <a:p>
            <a:pPr algn="ctr"/>
            <a:endParaRPr lang="hu-HU" dirty="0">
              <a:latin typeface="Arial" panose="020B0604020202020204" pitchFamily="34" charset="0"/>
            </a:endParaRPr>
          </a:p>
          <a:p>
            <a:pPr algn="ctr"/>
            <a:endParaRPr lang="hu-HU" dirty="0">
              <a:effectLst/>
              <a:latin typeface="Arial" panose="020B0604020202020204" pitchFamily="34" charset="0"/>
            </a:endParaRPr>
          </a:p>
        </p:txBody>
      </p:sp>
      <p:sp>
        <p:nvSpPr>
          <p:cNvPr id="4" name="Szövegdoboz 3">
            <a:extLst>
              <a:ext uri="{FF2B5EF4-FFF2-40B4-BE49-F238E27FC236}">
                <a16:creationId xmlns:a16="http://schemas.microsoft.com/office/drawing/2014/main" id="{60E9ABDB-FA31-4DA3-A348-01172A9DC6FA}"/>
              </a:ext>
            </a:extLst>
          </p:cNvPr>
          <p:cNvSpPr txBox="1"/>
          <p:nvPr/>
        </p:nvSpPr>
        <p:spPr>
          <a:xfrm>
            <a:off x="206186" y="4572000"/>
            <a:ext cx="8937814" cy="369332"/>
          </a:xfrm>
          <a:prstGeom prst="rect">
            <a:avLst/>
          </a:prstGeom>
          <a:noFill/>
        </p:spPr>
        <p:txBody>
          <a:bodyPr wrap="square" rtlCol="0">
            <a:spAutoFit/>
          </a:bodyPr>
          <a:lstStyle/>
          <a:p>
            <a:r>
              <a:rPr lang="hu-HU" b="1" dirty="0">
                <a:solidFill>
                  <a:schemeClr val="accent1">
                    <a:lumMod val="50000"/>
                  </a:schemeClr>
                </a:solidFill>
              </a:rPr>
              <a:t>Európai Gazdasági és Szociális Bizottság (EESC) Állásfoglalás, 2017. </a:t>
            </a:r>
            <a:r>
              <a:rPr lang="hu-HU" b="1" dirty="0" err="1">
                <a:solidFill>
                  <a:schemeClr val="accent1">
                    <a:lumMod val="50000"/>
                  </a:schemeClr>
                </a:solidFill>
              </a:rPr>
              <a:t>julius</a:t>
            </a:r>
            <a:r>
              <a:rPr lang="hu-HU" b="1" dirty="0">
                <a:solidFill>
                  <a:schemeClr val="accent1">
                    <a:lumMod val="50000"/>
                  </a:schemeClr>
                </a:solidFill>
              </a:rPr>
              <a:t> 5-6</a:t>
            </a:r>
            <a:r>
              <a:rPr lang="hu-HU" dirty="0"/>
              <a:t>.</a:t>
            </a:r>
          </a:p>
        </p:txBody>
      </p:sp>
      <p:sp>
        <p:nvSpPr>
          <p:cNvPr id="5" name="Szövegdoboz 4">
            <a:extLst>
              <a:ext uri="{FF2B5EF4-FFF2-40B4-BE49-F238E27FC236}">
                <a16:creationId xmlns:a16="http://schemas.microsoft.com/office/drawing/2014/main" id="{DAF93D36-1A5B-4353-8117-5E4F0070A843}"/>
              </a:ext>
            </a:extLst>
          </p:cNvPr>
          <p:cNvSpPr txBox="1"/>
          <p:nvPr/>
        </p:nvSpPr>
        <p:spPr>
          <a:xfrm>
            <a:off x="206186" y="5271251"/>
            <a:ext cx="4697509" cy="1200329"/>
          </a:xfrm>
          <a:prstGeom prst="rect">
            <a:avLst/>
          </a:prstGeom>
          <a:noFill/>
        </p:spPr>
        <p:txBody>
          <a:bodyPr wrap="square" rtlCol="0">
            <a:spAutoFit/>
          </a:bodyPr>
          <a:lstStyle/>
          <a:p>
            <a:r>
              <a:rPr lang="hu-HU" dirty="0">
                <a:solidFill>
                  <a:srgbClr val="FF0000"/>
                </a:solidFill>
              </a:rPr>
              <a:t>Célok:</a:t>
            </a:r>
          </a:p>
          <a:p>
            <a:r>
              <a:rPr lang="hu-HU" dirty="0"/>
              <a:t>   Társadalmi igazságosság</a:t>
            </a:r>
          </a:p>
          <a:p>
            <a:r>
              <a:rPr lang="hu-HU" dirty="0"/>
              <a:t>   Részvételi kormányzás</a:t>
            </a:r>
          </a:p>
          <a:p>
            <a:r>
              <a:rPr lang="hu-HU" dirty="0"/>
              <a:t>   Erőforrások és természeti tőke megőrzése</a:t>
            </a:r>
          </a:p>
        </p:txBody>
      </p:sp>
      <p:sp>
        <p:nvSpPr>
          <p:cNvPr id="6" name="Szövegdoboz 5">
            <a:extLst>
              <a:ext uri="{FF2B5EF4-FFF2-40B4-BE49-F238E27FC236}">
                <a16:creationId xmlns:a16="http://schemas.microsoft.com/office/drawing/2014/main" id="{2C1CB421-1719-4956-9AE8-374BD057A78C}"/>
              </a:ext>
            </a:extLst>
          </p:cNvPr>
          <p:cNvSpPr txBox="1"/>
          <p:nvPr/>
        </p:nvSpPr>
        <p:spPr>
          <a:xfrm>
            <a:off x="5199531" y="5074018"/>
            <a:ext cx="3998260" cy="1754326"/>
          </a:xfrm>
          <a:prstGeom prst="rect">
            <a:avLst/>
          </a:prstGeom>
          <a:noFill/>
        </p:spPr>
        <p:txBody>
          <a:bodyPr wrap="square" rtlCol="0">
            <a:spAutoFit/>
          </a:bodyPr>
          <a:lstStyle/>
          <a:p>
            <a:r>
              <a:rPr lang="hu-HU" dirty="0">
                <a:solidFill>
                  <a:srgbClr val="FF0000"/>
                </a:solidFill>
              </a:rPr>
              <a:t>Eszközök:</a:t>
            </a:r>
          </a:p>
          <a:p>
            <a:r>
              <a:rPr lang="hu-HU" dirty="0"/>
              <a:t>   Körforgásos gazdaság</a:t>
            </a:r>
          </a:p>
          <a:p>
            <a:r>
              <a:rPr lang="hu-HU" dirty="0"/>
              <a:t>   Funkcionális gazdaság</a:t>
            </a:r>
          </a:p>
          <a:p>
            <a:r>
              <a:rPr lang="hu-HU" dirty="0"/>
              <a:t>   Megosztásos gazdaság</a:t>
            </a:r>
          </a:p>
          <a:p>
            <a:r>
              <a:rPr lang="hu-HU" dirty="0"/>
              <a:t>   Közjavas gazdaság</a:t>
            </a:r>
          </a:p>
          <a:p>
            <a:r>
              <a:rPr lang="hu-HU" dirty="0"/>
              <a:t>        Felelős finanszírozás</a:t>
            </a:r>
          </a:p>
        </p:txBody>
      </p:sp>
      <p:sp>
        <p:nvSpPr>
          <p:cNvPr id="7" name="Téglalap 6">
            <a:extLst>
              <a:ext uri="{FF2B5EF4-FFF2-40B4-BE49-F238E27FC236}">
                <a16:creationId xmlns:a16="http://schemas.microsoft.com/office/drawing/2014/main" id="{2000D289-30CB-4A3B-BAEF-FCF9E486428B}"/>
              </a:ext>
            </a:extLst>
          </p:cNvPr>
          <p:cNvSpPr/>
          <p:nvPr/>
        </p:nvSpPr>
        <p:spPr bwMode="auto">
          <a:xfrm>
            <a:off x="206186" y="231390"/>
            <a:ext cx="4921626" cy="4207924"/>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2400" b="1" i="0" u="none" strike="noStrike" cap="none" normalizeH="0" baseline="0">
              <a:ln>
                <a:noFill/>
              </a:ln>
              <a:solidFill>
                <a:schemeClr val="tx1"/>
              </a:solidFill>
              <a:effectLst/>
              <a:latin typeface="Arial" panose="020B0604020202020204" pitchFamily="34" charset="0"/>
            </a:endParaRPr>
          </a:p>
        </p:txBody>
      </p:sp>
      <p:sp>
        <p:nvSpPr>
          <p:cNvPr id="8" name="Téglalap 7">
            <a:extLst>
              <a:ext uri="{FF2B5EF4-FFF2-40B4-BE49-F238E27FC236}">
                <a16:creationId xmlns:a16="http://schemas.microsoft.com/office/drawing/2014/main" id="{B5C5EF87-4867-4041-A613-A17494B43AC5}"/>
              </a:ext>
            </a:extLst>
          </p:cNvPr>
          <p:cNvSpPr/>
          <p:nvPr/>
        </p:nvSpPr>
        <p:spPr bwMode="auto">
          <a:xfrm>
            <a:off x="206186" y="4572000"/>
            <a:ext cx="8848167" cy="2366682"/>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2400" b="1" i="0" u="none" strike="noStrike" cap="none" normalizeH="0" baseline="0">
              <a:ln>
                <a:noFill/>
              </a:ln>
              <a:solidFill>
                <a:schemeClr val="tx1"/>
              </a:solidFill>
              <a:effectLst/>
              <a:latin typeface="Arial" panose="020B0604020202020204" pitchFamily="34" charset="0"/>
            </a:endParaRPr>
          </a:p>
        </p:txBody>
      </p:sp>
      <p:cxnSp>
        <p:nvCxnSpPr>
          <p:cNvPr id="10" name="Egyenes összekötő nyíllal 9">
            <a:extLst>
              <a:ext uri="{FF2B5EF4-FFF2-40B4-BE49-F238E27FC236}">
                <a16:creationId xmlns:a16="http://schemas.microsoft.com/office/drawing/2014/main" id="{29560C51-EDD8-481A-BCCC-947B0FD8F5ED}"/>
              </a:ext>
            </a:extLst>
          </p:cNvPr>
          <p:cNvCxnSpPr/>
          <p:nvPr/>
        </p:nvCxnSpPr>
        <p:spPr bwMode="auto">
          <a:xfrm flipV="1">
            <a:off x="4831976" y="5486400"/>
            <a:ext cx="537883" cy="77096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Szövegdoboz 10">
            <a:extLst>
              <a:ext uri="{FF2B5EF4-FFF2-40B4-BE49-F238E27FC236}">
                <a16:creationId xmlns:a16="http://schemas.microsoft.com/office/drawing/2014/main" id="{2733332C-24B2-4A8C-9BF9-FDF11E23AC12}"/>
              </a:ext>
            </a:extLst>
          </p:cNvPr>
          <p:cNvSpPr txBox="1"/>
          <p:nvPr/>
        </p:nvSpPr>
        <p:spPr>
          <a:xfrm>
            <a:off x="5199530" y="770965"/>
            <a:ext cx="3854824" cy="1815882"/>
          </a:xfrm>
          <a:prstGeom prst="rect">
            <a:avLst/>
          </a:prstGeom>
          <a:noFill/>
        </p:spPr>
        <p:txBody>
          <a:bodyPr wrap="square" rtlCol="0">
            <a:spAutoFit/>
          </a:bodyPr>
          <a:lstStyle/>
          <a:p>
            <a:pPr algn="ctr"/>
            <a:r>
              <a:rPr lang="hu-HU" sz="2800" dirty="0">
                <a:solidFill>
                  <a:srgbClr val="FF0000"/>
                </a:solidFill>
              </a:rPr>
              <a:t>Keressük a megoldási lehetőségeket, </a:t>
            </a:r>
          </a:p>
          <a:p>
            <a:pPr algn="ctr"/>
            <a:r>
              <a:rPr lang="hu-HU" sz="2800" dirty="0">
                <a:solidFill>
                  <a:srgbClr val="FF0000"/>
                </a:solidFill>
              </a:rPr>
              <a:t>de a növekedés továbbra is tabu</a:t>
            </a:r>
          </a:p>
        </p:txBody>
      </p:sp>
    </p:spTree>
    <p:extLst>
      <p:ext uri="{BB962C8B-B14F-4D97-AF65-F5344CB8AC3E}">
        <p14:creationId xmlns:p14="http://schemas.microsoft.com/office/powerpoint/2010/main" val="945573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C3FC550F-AD7B-4FBE-8FFE-B6A97FF492E6}"/>
              </a:ext>
            </a:extLst>
          </p:cNvPr>
          <p:cNvPicPr>
            <a:picLocks noChangeAspect="1"/>
          </p:cNvPicPr>
          <p:nvPr/>
        </p:nvPicPr>
        <p:blipFill>
          <a:blip r:embed="rId2"/>
          <a:stretch>
            <a:fillRect/>
          </a:stretch>
        </p:blipFill>
        <p:spPr>
          <a:xfrm rot="1533548">
            <a:off x="691878" y="2651875"/>
            <a:ext cx="4659392" cy="3494544"/>
          </a:xfrm>
          <a:prstGeom prst="rect">
            <a:avLst/>
          </a:prstGeom>
        </p:spPr>
      </p:pic>
      <p:sp>
        <p:nvSpPr>
          <p:cNvPr id="3" name="Szövegdoboz 2">
            <a:extLst>
              <a:ext uri="{FF2B5EF4-FFF2-40B4-BE49-F238E27FC236}">
                <a16:creationId xmlns:a16="http://schemas.microsoft.com/office/drawing/2014/main" id="{B52FAFA8-057D-4410-90CF-593726D1DDA7}"/>
              </a:ext>
            </a:extLst>
          </p:cNvPr>
          <p:cNvSpPr txBox="1"/>
          <p:nvPr/>
        </p:nvSpPr>
        <p:spPr>
          <a:xfrm>
            <a:off x="3743325" y="981075"/>
            <a:ext cx="496252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3600" b="1" i="0" u="none" strike="noStrike" kern="1200" cap="none" spc="0" normalizeH="0" baseline="0" noProof="0" dirty="0">
                <a:ln>
                  <a:noFill/>
                </a:ln>
                <a:solidFill>
                  <a:prstClr val="black"/>
                </a:solidFill>
                <a:effectLst/>
                <a:uLnTx/>
                <a:uFillTx/>
                <a:latin typeface="Calibri" panose="020F0502020204030204"/>
                <a:ea typeface="+mn-ea"/>
                <a:cs typeface="+mn-cs"/>
              </a:rPr>
              <a:t>A megoldhatatlannak látszó visszatérő probléma</a:t>
            </a:r>
          </a:p>
        </p:txBody>
      </p:sp>
      <p:sp>
        <p:nvSpPr>
          <p:cNvPr id="4" name="Szövegdoboz 3">
            <a:extLst>
              <a:ext uri="{FF2B5EF4-FFF2-40B4-BE49-F238E27FC236}">
                <a16:creationId xmlns:a16="http://schemas.microsoft.com/office/drawing/2014/main" id="{08499E02-153D-45DD-99AF-32988D3D4B15}"/>
              </a:ext>
            </a:extLst>
          </p:cNvPr>
          <p:cNvSpPr txBox="1"/>
          <p:nvPr/>
        </p:nvSpPr>
        <p:spPr>
          <a:xfrm>
            <a:off x="6053070" y="4257675"/>
            <a:ext cx="199555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P és A csökkentése társadalmilag elfogadhatatlan, ezzel nem lehet választásokat nyerni!!!</a:t>
            </a:r>
          </a:p>
        </p:txBody>
      </p:sp>
      <p:cxnSp>
        <p:nvCxnSpPr>
          <p:cNvPr id="11" name="Egyenes összekötő nyíllal 10">
            <a:extLst>
              <a:ext uri="{FF2B5EF4-FFF2-40B4-BE49-F238E27FC236}">
                <a16:creationId xmlns:a16="http://schemas.microsoft.com/office/drawing/2014/main" id="{821CA855-BF34-4EFB-85AA-B46E7D698251}"/>
              </a:ext>
            </a:extLst>
          </p:cNvPr>
          <p:cNvCxnSpPr/>
          <p:nvPr/>
        </p:nvCxnSpPr>
        <p:spPr>
          <a:xfrm flipH="1">
            <a:off x="4607859" y="4966447"/>
            <a:ext cx="1228165" cy="1865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397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0134508-3551-4C2E-A2DE-0A0A46BB0518}"/>
              </a:ext>
            </a:extLst>
          </p:cNvPr>
          <p:cNvSpPr>
            <a:spLocks noGrp="1" noChangeArrowheads="1"/>
          </p:cNvSpPr>
          <p:nvPr>
            <p:ph type="title"/>
          </p:nvPr>
        </p:nvSpPr>
        <p:spPr/>
        <p:txBody>
          <a:bodyPr/>
          <a:lstStyle/>
          <a:p>
            <a:r>
              <a:rPr lang="hu-HU" altLang="hu-HU" sz="4000"/>
              <a:t>A „fenntartható” gazdasági növekedés fő akadályai:</a:t>
            </a:r>
          </a:p>
        </p:txBody>
      </p:sp>
      <p:sp>
        <p:nvSpPr>
          <p:cNvPr id="57347" name="Rectangle 3">
            <a:extLst>
              <a:ext uri="{FF2B5EF4-FFF2-40B4-BE49-F238E27FC236}">
                <a16:creationId xmlns:a16="http://schemas.microsoft.com/office/drawing/2014/main" id="{6D0C7376-DF92-4D3D-A2F3-80C50FBB59ED}"/>
              </a:ext>
            </a:extLst>
          </p:cNvPr>
          <p:cNvSpPr>
            <a:spLocks noGrp="1" noChangeArrowheads="1"/>
          </p:cNvSpPr>
          <p:nvPr>
            <p:ph type="body" idx="1"/>
          </p:nvPr>
        </p:nvSpPr>
        <p:spPr>
          <a:xfrm>
            <a:off x="457200" y="1600200"/>
            <a:ext cx="8229600" cy="4781550"/>
          </a:xfrm>
        </p:spPr>
        <p:txBody>
          <a:bodyPr/>
          <a:lstStyle/>
          <a:p>
            <a:pPr>
              <a:lnSpc>
                <a:spcPct val="90000"/>
              </a:lnSpc>
            </a:pPr>
            <a:r>
              <a:rPr lang="hu-HU" altLang="hu-HU" sz="2800" dirty="0">
                <a:solidFill>
                  <a:srgbClr val="CC0000"/>
                </a:solidFill>
              </a:rPr>
              <a:t>Semmiből nem lehet valamit előállítani.</a:t>
            </a:r>
            <a:r>
              <a:rPr lang="hu-HU" altLang="hu-HU" sz="2800" dirty="0"/>
              <a:t>              </a:t>
            </a:r>
            <a:r>
              <a:rPr lang="hu-HU" altLang="hu-HU" sz="2000" dirty="0"/>
              <a:t>A gazdaság „</a:t>
            </a:r>
            <a:r>
              <a:rPr lang="hu-HU" altLang="hu-HU" sz="2000" dirty="0" err="1"/>
              <a:t>anyagtalanítása</a:t>
            </a:r>
            <a:r>
              <a:rPr lang="hu-HU" altLang="hu-HU" sz="2000" dirty="0"/>
              <a:t>” korlátos.</a:t>
            </a:r>
          </a:p>
          <a:p>
            <a:pPr>
              <a:lnSpc>
                <a:spcPct val="90000"/>
              </a:lnSpc>
            </a:pPr>
            <a:r>
              <a:rPr lang="hu-HU" altLang="hu-HU" sz="2800" dirty="0">
                <a:solidFill>
                  <a:srgbClr val="CC0000"/>
                </a:solidFill>
              </a:rPr>
              <a:t>100 %-os hatékonyság nem érhető el.</a:t>
            </a:r>
            <a:r>
              <a:rPr lang="hu-HU" altLang="hu-HU" sz="2800" dirty="0"/>
              <a:t>                </a:t>
            </a:r>
            <a:r>
              <a:rPr lang="hu-HU" altLang="hu-HU" sz="2000" dirty="0"/>
              <a:t>A </a:t>
            </a:r>
            <a:r>
              <a:rPr lang="hu-HU" altLang="hu-HU" sz="2000" dirty="0" err="1"/>
              <a:t>reciklizálás</a:t>
            </a:r>
            <a:r>
              <a:rPr lang="hu-HU" altLang="hu-HU" sz="2000" dirty="0"/>
              <a:t> és a takarékosságos gazdálkodás is korlátos.</a:t>
            </a:r>
          </a:p>
          <a:p>
            <a:pPr>
              <a:lnSpc>
                <a:spcPct val="90000"/>
              </a:lnSpc>
            </a:pPr>
            <a:r>
              <a:rPr lang="hu-HU" altLang="hu-HU" sz="2800" dirty="0">
                <a:solidFill>
                  <a:srgbClr val="CC0000"/>
                </a:solidFill>
              </a:rPr>
              <a:t>Mindenféle növekedés korlátos, hosszabb távon fenntarthatatlan.</a:t>
            </a:r>
            <a:r>
              <a:rPr lang="hu-HU" altLang="hu-HU" sz="2800" dirty="0"/>
              <a:t>  </a:t>
            </a:r>
            <a:r>
              <a:rPr lang="hu-HU" altLang="hu-HU" sz="2000" dirty="0" err="1"/>
              <a:t>Meadows</a:t>
            </a:r>
            <a:r>
              <a:rPr lang="hu-HU" altLang="hu-HU" sz="2000" dirty="0"/>
              <a:t> et al. </a:t>
            </a:r>
            <a:r>
              <a:rPr lang="hu-HU" altLang="hu-HU" sz="2000" dirty="0" err="1"/>
              <a:t>Limits</a:t>
            </a:r>
            <a:r>
              <a:rPr lang="hu-HU" altLang="hu-HU" sz="2000" dirty="0"/>
              <a:t> </a:t>
            </a:r>
            <a:r>
              <a:rPr lang="hu-HU" altLang="hu-HU" sz="2000" dirty="0" err="1"/>
              <a:t>to</a:t>
            </a:r>
            <a:r>
              <a:rPr lang="hu-HU" altLang="hu-HU" sz="2000" dirty="0"/>
              <a:t> </a:t>
            </a:r>
            <a:r>
              <a:rPr lang="hu-HU" altLang="hu-HU" sz="2000" dirty="0" err="1"/>
              <a:t>Growth</a:t>
            </a:r>
            <a:r>
              <a:rPr lang="hu-HU" altLang="hu-HU" sz="2000" dirty="0"/>
              <a:t>, 1972</a:t>
            </a:r>
          </a:p>
          <a:p>
            <a:pPr>
              <a:lnSpc>
                <a:spcPct val="90000"/>
              </a:lnSpc>
              <a:spcBef>
                <a:spcPct val="50000"/>
              </a:spcBef>
              <a:buFontTx/>
              <a:buNone/>
            </a:pPr>
            <a:r>
              <a:rPr lang="hu-HU" altLang="hu-HU" sz="2400" b="1" dirty="0">
                <a:solidFill>
                  <a:srgbClr val="336600"/>
                </a:solidFill>
              </a:rPr>
              <a:t>Ennek ellenére a korlátok minél jobb megközelítése reális cél lehet, </a:t>
            </a:r>
          </a:p>
          <a:p>
            <a:pPr>
              <a:lnSpc>
                <a:spcPct val="90000"/>
              </a:lnSpc>
              <a:spcBef>
                <a:spcPct val="50000"/>
              </a:spcBef>
              <a:buFontTx/>
              <a:buNone/>
            </a:pPr>
            <a:r>
              <a:rPr lang="hu-HU" altLang="hu-HU" sz="2400" b="1" dirty="0">
                <a:solidFill>
                  <a:srgbClr val="336600"/>
                </a:solidFill>
              </a:rPr>
              <a:t>  </a:t>
            </a:r>
            <a:r>
              <a:rPr lang="hu-HU" altLang="hu-HU" b="1" i="1" dirty="0">
                <a:solidFill>
                  <a:srgbClr val="336600"/>
                </a:solidFill>
              </a:rPr>
              <a:t>de csak a jólét 8-10 milliárd ember és a jövő nemzedékek számára is elérhető szintjéig!</a:t>
            </a:r>
          </a:p>
          <a:p>
            <a:pPr>
              <a:lnSpc>
                <a:spcPct val="90000"/>
              </a:lnSpc>
            </a:pPr>
            <a:endParaRPr lang="hu-HU" altLang="hu-HU" sz="2000" dirty="0"/>
          </a:p>
        </p:txBody>
      </p:sp>
    </p:spTree>
    <p:extLst>
      <p:ext uri="{BB962C8B-B14F-4D97-AF65-F5344CB8AC3E}">
        <p14:creationId xmlns:p14="http://schemas.microsoft.com/office/powerpoint/2010/main" val="3180742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20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47">
                                            <p:txEl>
                                              <p:pRg st="0" end="0"/>
                                            </p:txEl>
                                          </p:spTgt>
                                        </p:tgtEl>
                                        <p:attrNameLst>
                                          <p:attrName>style.visibility</p:attrName>
                                        </p:attrNameLst>
                                      </p:cBhvr>
                                      <p:to>
                                        <p:strVal val="visible"/>
                                      </p:to>
                                    </p:set>
                                    <p:animEffect transition="in" filter="fade">
                                      <p:cBhvr>
                                        <p:cTn id="12" dur="2000"/>
                                        <p:tgtEl>
                                          <p:spTgt spid="573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47">
                                            <p:txEl>
                                              <p:pRg st="1" end="1"/>
                                            </p:txEl>
                                          </p:spTgt>
                                        </p:tgtEl>
                                        <p:attrNameLst>
                                          <p:attrName>style.visibility</p:attrName>
                                        </p:attrNameLst>
                                      </p:cBhvr>
                                      <p:to>
                                        <p:strVal val="visible"/>
                                      </p:to>
                                    </p:set>
                                    <p:animEffect transition="in" filter="fade">
                                      <p:cBhvr>
                                        <p:cTn id="17" dur="2000"/>
                                        <p:tgtEl>
                                          <p:spTgt spid="5734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47">
                                            <p:txEl>
                                              <p:pRg st="2" end="2"/>
                                            </p:txEl>
                                          </p:spTgt>
                                        </p:tgtEl>
                                        <p:attrNameLst>
                                          <p:attrName>style.visibility</p:attrName>
                                        </p:attrNameLst>
                                      </p:cBhvr>
                                      <p:to>
                                        <p:strVal val="visible"/>
                                      </p:to>
                                    </p:set>
                                    <p:animEffect transition="in" filter="fade">
                                      <p:cBhvr>
                                        <p:cTn id="22" dur="2000"/>
                                        <p:tgtEl>
                                          <p:spTgt spid="5734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347">
                                            <p:txEl>
                                              <p:pRg st="3" end="3"/>
                                            </p:txEl>
                                          </p:spTgt>
                                        </p:tgtEl>
                                        <p:attrNameLst>
                                          <p:attrName>style.visibility</p:attrName>
                                        </p:attrNameLst>
                                      </p:cBhvr>
                                      <p:to>
                                        <p:strVal val="visible"/>
                                      </p:to>
                                    </p:set>
                                    <p:animEffect transition="in" filter="fade">
                                      <p:cBhvr>
                                        <p:cTn id="27" dur="2000"/>
                                        <p:tgtEl>
                                          <p:spTgt spid="5734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347">
                                            <p:txEl>
                                              <p:pRg st="4" end="4"/>
                                            </p:txEl>
                                          </p:spTgt>
                                        </p:tgtEl>
                                        <p:attrNameLst>
                                          <p:attrName>style.visibility</p:attrName>
                                        </p:attrNameLst>
                                      </p:cBhvr>
                                      <p:to>
                                        <p:strVal val="visible"/>
                                      </p:to>
                                    </p:set>
                                    <p:animEffect transition="in" filter="fade">
                                      <p:cBhvr>
                                        <p:cTn id="32" dur="20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1F4CE166-3AFC-46BD-97BB-7F5764C31C9D}"/>
              </a:ext>
            </a:extLst>
          </p:cNvPr>
          <p:cNvPicPr>
            <a:picLocks noChangeAspect="1"/>
          </p:cNvPicPr>
          <p:nvPr/>
        </p:nvPicPr>
        <p:blipFill>
          <a:blip r:embed="rId2"/>
          <a:stretch>
            <a:fillRect/>
          </a:stretch>
        </p:blipFill>
        <p:spPr>
          <a:xfrm>
            <a:off x="1122629" y="841973"/>
            <a:ext cx="7122059" cy="5341544"/>
          </a:xfrm>
          <a:prstGeom prst="rect">
            <a:avLst/>
          </a:prstGeom>
        </p:spPr>
      </p:pic>
      <p:sp>
        <p:nvSpPr>
          <p:cNvPr id="3" name="Szövegdoboz 2">
            <a:extLst>
              <a:ext uri="{FF2B5EF4-FFF2-40B4-BE49-F238E27FC236}">
                <a16:creationId xmlns:a16="http://schemas.microsoft.com/office/drawing/2014/main" id="{A3BA1492-9ED0-4411-B9B4-9A0E5AF7EDCD}"/>
              </a:ext>
            </a:extLst>
          </p:cNvPr>
          <p:cNvSpPr txBox="1"/>
          <p:nvPr/>
        </p:nvSpPr>
        <p:spPr>
          <a:xfrm>
            <a:off x="295835" y="143435"/>
            <a:ext cx="68669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A verseny és a korlátlan vagyonfelhalmozás eredménye:</a:t>
            </a:r>
          </a:p>
        </p:txBody>
      </p:sp>
    </p:spTree>
    <p:extLst>
      <p:ext uri="{BB962C8B-B14F-4D97-AF65-F5344CB8AC3E}">
        <p14:creationId xmlns:p14="http://schemas.microsoft.com/office/powerpoint/2010/main" val="169790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800px-View_of_the_Sun%2C_Earth_and_Venus_from_Voyager_1">
            <a:extLst>
              <a:ext uri="{FF2B5EF4-FFF2-40B4-BE49-F238E27FC236}">
                <a16:creationId xmlns:a16="http://schemas.microsoft.com/office/drawing/2014/main" id="{E512A592-1215-4395-B83E-5A1D2978B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58738"/>
            <a:ext cx="5472113" cy="4227513"/>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https://upload.wikimedia.org/wikipedia/commons/7/71/PaleBlueDot.jpg">
            <a:extLst>
              <a:ext uri="{FF2B5EF4-FFF2-40B4-BE49-F238E27FC236}">
                <a16:creationId xmlns:a16="http://schemas.microsoft.com/office/drawing/2014/main" id="{3FBA43B2-BDF9-48F8-9006-23E474C92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821"/>
            <a:ext cx="3851275" cy="4220596"/>
          </a:xfrm>
          <a:prstGeom prst="rect">
            <a:avLst/>
          </a:prstGeom>
          <a:noFill/>
          <a:extLst>
            <a:ext uri="{909E8E84-426E-40DD-AFC4-6F175D3DCCD1}">
              <a14:hiddenFill xmlns:a14="http://schemas.microsoft.com/office/drawing/2010/main">
                <a:solidFill>
                  <a:srgbClr val="FFFFFF"/>
                </a:solidFill>
              </a14:hiddenFill>
            </a:ext>
          </a:extLst>
        </p:spPr>
      </p:pic>
      <p:sp>
        <p:nvSpPr>
          <p:cNvPr id="63493" name="Line 5">
            <a:extLst>
              <a:ext uri="{FF2B5EF4-FFF2-40B4-BE49-F238E27FC236}">
                <a16:creationId xmlns:a16="http://schemas.microsoft.com/office/drawing/2014/main" id="{CD020B81-9E0F-468C-89BB-41F19390F4C3}"/>
              </a:ext>
            </a:extLst>
          </p:cNvPr>
          <p:cNvSpPr>
            <a:spLocks noChangeShapeType="1"/>
          </p:cNvSpPr>
          <p:nvPr/>
        </p:nvSpPr>
        <p:spPr bwMode="auto">
          <a:xfrm>
            <a:off x="1407458" y="1667435"/>
            <a:ext cx="211791" cy="466165"/>
          </a:xfrm>
          <a:prstGeom prst="line">
            <a:avLst/>
          </a:prstGeom>
          <a:noFill/>
          <a:ln w="31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6">
            <a:extLst>
              <a:ext uri="{FF2B5EF4-FFF2-40B4-BE49-F238E27FC236}">
                <a16:creationId xmlns:a16="http://schemas.microsoft.com/office/drawing/2014/main" id="{74FEEE0C-5351-47B0-BFB0-DE90A75A8C24}"/>
              </a:ext>
            </a:extLst>
          </p:cNvPr>
          <p:cNvSpPr txBox="1">
            <a:spLocks noChangeArrowheads="1"/>
          </p:cNvSpPr>
          <p:nvPr/>
        </p:nvSpPr>
        <p:spPr bwMode="auto">
          <a:xfrm>
            <a:off x="6804025" y="4292600"/>
            <a:ext cx="2339975"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Nap és a Föld képe 6 milliárd km távolságból.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333399"/>
                </a:solidFill>
                <a:effectLst/>
                <a:uLnTx/>
                <a:uFillTx/>
                <a:latin typeface="Arial" panose="020B0604020202020204" pitchFamily="34" charset="0"/>
                <a:ea typeface="+mn-ea"/>
                <a:cs typeface="+mn-cs"/>
              </a:rPr>
              <a:t>Voyager 1, 1990. febr. 14</a:t>
            </a: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2" name="Téglalap 1">
            <a:extLst>
              <a:ext uri="{FF2B5EF4-FFF2-40B4-BE49-F238E27FC236}">
                <a16:creationId xmlns:a16="http://schemas.microsoft.com/office/drawing/2014/main" id="{6C324C77-4E3A-4C1C-B6D8-DB318B2B8215}"/>
              </a:ext>
            </a:extLst>
          </p:cNvPr>
          <p:cNvSpPr/>
          <p:nvPr/>
        </p:nvSpPr>
        <p:spPr>
          <a:xfrm>
            <a:off x="4427984" y="1667435"/>
            <a:ext cx="682179" cy="753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Kép 2">
            <a:extLst>
              <a:ext uri="{FF2B5EF4-FFF2-40B4-BE49-F238E27FC236}">
                <a16:creationId xmlns:a16="http://schemas.microsoft.com/office/drawing/2014/main" id="{A100B8AE-FC5C-40C9-B342-93E12C6EC98C}"/>
              </a:ext>
            </a:extLst>
          </p:cNvPr>
          <p:cNvPicPr>
            <a:picLocks noChangeAspect="1"/>
          </p:cNvPicPr>
          <p:nvPr/>
        </p:nvPicPr>
        <p:blipFill>
          <a:blip r:embed="rId4"/>
          <a:stretch>
            <a:fillRect/>
          </a:stretch>
        </p:blipFill>
        <p:spPr>
          <a:xfrm>
            <a:off x="-40286" y="4194116"/>
            <a:ext cx="2877561" cy="2719052"/>
          </a:xfrm>
          <a:prstGeom prst="rect">
            <a:avLst/>
          </a:prstGeom>
        </p:spPr>
      </p:pic>
      <p:sp>
        <p:nvSpPr>
          <p:cNvPr id="5" name="Szövegdoboz 4">
            <a:extLst>
              <a:ext uri="{FF2B5EF4-FFF2-40B4-BE49-F238E27FC236}">
                <a16:creationId xmlns:a16="http://schemas.microsoft.com/office/drawing/2014/main" id="{D4C8D923-9E08-4A44-9680-E13F8DC71EDA}"/>
              </a:ext>
            </a:extLst>
          </p:cNvPr>
          <p:cNvSpPr txBox="1"/>
          <p:nvPr/>
        </p:nvSpPr>
        <p:spPr>
          <a:xfrm>
            <a:off x="3026707" y="4292600"/>
            <a:ext cx="2450728" cy="1477328"/>
          </a:xfrm>
          <a:prstGeom prst="rect">
            <a:avLst/>
          </a:prstGeom>
          <a:noFill/>
        </p:spPr>
        <p:txBody>
          <a:bodyPr wrap="square" rtlCol="0">
            <a:spAutoFit/>
          </a:bodyPr>
          <a:lstStyle/>
          <a:p>
            <a:r>
              <a:rPr lang="hu-HU" dirty="0"/>
              <a:t>Ezen az alig 1 pixelnyi kékes folton élt és él minden ember, </a:t>
            </a:r>
          </a:p>
          <a:p>
            <a:pPr algn="r"/>
            <a:r>
              <a:rPr lang="hu-HU" dirty="0"/>
              <a:t>  s e faj képzeli magát                   a világ urának.</a:t>
            </a:r>
          </a:p>
        </p:txBody>
      </p:sp>
      <p:cxnSp>
        <p:nvCxnSpPr>
          <p:cNvPr id="7" name="Egyenes összekötő nyíllal 6">
            <a:extLst>
              <a:ext uri="{FF2B5EF4-FFF2-40B4-BE49-F238E27FC236}">
                <a16:creationId xmlns:a16="http://schemas.microsoft.com/office/drawing/2014/main" id="{C58025DE-3B22-48FF-82AB-564EBEF410CA}"/>
              </a:ext>
            </a:extLst>
          </p:cNvPr>
          <p:cNvCxnSpPr>
            <a:cxnSpLocks/>
          </p:cNvCxnSpPr>
          <p:nvPr/>
        </p:nvCxnSpPr>
        <p:spPr>
          <a:xfrm flipH="1">
            <a:off x="1619249" y="4598894"/>
            <a:ext cx="1407458" cy="8695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46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70D88F08-3331-4134-BD1E-62BC1B813EDC}"/>
              </a:ext>
            </a:extLst>
          </p:cNvPr>
          <p:cNvSpPr/>
          <p:nvPr/>
        </p:nvSpPr>
        <p:spPr>
          <a:xfrm>
            <a:off x="471288" y="219543"/>
            <a:ext cx="8117632"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curious thing about H. sapiens is that we are clever enough to document — in exquisite detail — various trends that portend the collapse of modern civilization, yet not nearly smart enough to extricate ourselves from our self-induced predicament.</a:t>
            </a:r>
            <a:endPar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hu-HU" sz="2800" dirty="0">
                <a:solidFill>
                  <a:prstClr val="black"/>
                </a:solidFill>
                <a:latin typeface="Calibri" panose="020F0502020204030204"/>
              </a:rPr>
              <a:t>„</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 H. sapiens-szel kapcsolatban az a különös, hogy eléggé értelmesek vagyunk tökéletes részletességgel dokumentálni a különféle trendeket amelyek a modern civilizáció összeomlásához vezetnek, ám mégsem vagyunk elég eszesek ahhoz, hogy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megmentsük</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magunkat az általunk létrehozott bajoktól.”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William E.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Rees</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zövegdoboz 2">
            <a:extLst>
              <a:ext uri="{FF2B5EF4-FFF2-40B4-BE49-F238E27FC236}">
                <a16:creationId xmlns:a16="http://schemas.microsoft.com/office/drawing/2014/main" id="{D5082100-9F23-49BE-8620-9EFEE872CA72}"/>
              </a:ext>
            </a:extLst>
          </p:cNvPr>
          <p:cNvSpPr txBox="1"/>
          <p:nvPr/>
        </p:nvSpPr>
        <p:spPr>
          <a:xfrm>
            <a:off x="440552" y="4580962"/>
            <a:ext cx="83999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FF0000"/>
                </a:solidFill>
                <a:effectLst/>
                <a:uLnTx/>
                <a:uFillTx/>
                <a:latin typeface="Calibri" panose="020F0502020204030204"/>
                <a:ea typeface="+mn-ea"/>
                <a:cs typeface="+mn-cs"/>
              </a:rPr>
              <a:t>Versengve növekedés, profit szerzés, önérdek érvényesítés, pénz, </a:t>
            </a:r>
            <a:r>
              <a:rPr kumimoji="0" lang="hu-HU" sz="1800" b="0" i="0" u="none" strike="noStrike" kern="1200" cap="none" spc="0" normalizeH="0" baseline="0" noProof="0" dirty="0" err="1">
                <a:ln>
                  <a:noFill/>
                </a:ln>
                <a:solidFill>
                  <a:srgbClr val="FF0000"/>
                </a:solidFill>
                <a:effectLst/>
                <a:uLnTx/>
                <a:uFillTx/>
                <a:latin typeface="Calibri" panose="020F0502020204030204"/>
                <a:ea typeface="+mn-ea"/>
                <a:cs typeface="+mn-cs"/>
              </a:rPr>
              <a:t>piacosodás</a:t>
            </a:r>
            <a:r>
              <a:rPr kumimoji="0" lang="hu-HU" sz="1800" b="0" i="0" u="none" strike="noStrike" kern="1200" cap="none" spc="0" normalizeH="0" baseline="0" noProof="0" dirty="0">
                <a:ln>
                  <a:noFill/>
                </a:ln>
                <a:solidFill>
                  <a:srgbClr val="FF0000"/>
                </a:solidFill>
                <a:effectLst/>
                <a:uLnTx/>
                <a:uFillTx/>
                <a:latin typeface="Calibri" panose="020F0502020204030204"/>
                <a:ea typeface="+mn-ea"/>
                <a:cs typeface="+mn-cs"/>
              </a:rPr>
              <a:t> (eladó az egész világ). Anyagiasság, mohóság, rövidlátóság.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hu-HU" dirty="0">
              <a:solidFill>
                <a:srgbClr val="FF0000"/>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effectLst/>
                <a:uLnTx/>
                <a:uFillTx/>
                <a:latin typeface="Calibri" panose="020F0502020204030204"/>
                <a:ea typeface="+mn-ea"/>
                <a:cs typeface="+mn-cs"/>
              </a:rPr>
              <a:t>Megoldáskeresés:  </a:t>
            </a: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helyzetkép (2017)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Branco</a:t>
            </a: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Milanovic</a:t>
            </a: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contra</a:t>
            </a: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Jason</a:t>
            </a: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Hickel</a:t>
            </a:r>
            <a:endPar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javított BAU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vs</a:t>
            </a:r>
            <a:r>
              <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degrowth</a:t>
            </a:r>
            <a:endParaRPr kumimoji="0" lang="hu-HU"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lvl="0">
              <a:defRPr/>
            </a:pPr>
            <a:r>
              <a:rPr lang="hu-HU" sz="1600" dirty="0"/>
              <a:t>https://www.jasonhickel.org/blog/2017/11/22/why-branko-milanovic-is-wrong-about-degrowth-ii</a:t>
            </a:r>
            <a:endParaRPr kumimoji="0" lang="hu-HU" sz="1600" b="0"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2953902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77922AE0-6342-49DC-8C98-E55FF70A40F2}"/>
              </a:ext>
            </a:extLst>
          </p:cNvPr>
          <p:cNvSpPr txBox="1">
            <a:spLocks noChangeArrowheads="1"/>
          </p:cNvSpPr>
          <p:nvPr/>
        </p:nvSpPr>
        <p:spPr bwMode="auto">
          <a:xfrm>
            <a:off x="0" y="0"/>
            <a:ext cx="91440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a:t>
            </a:r>
            <a:r>
              <a:rPr kumimoji="0" lang="hu-HU" altLang="hu-H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neoliberalizmus</a:t>
            </a:r>
            <a:r>
              <a:rPr kumimoji="0" lang="hu-HU" altLang="hu-H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szerint a vetélkedés az ember alapvető sajátsága. Az állampolgárokat mint fogyasztókat definiálja, akik demokratikus jogaikat leginkább vásárlással és eladással érvényesíthetik. Ez a folyamat a kiválóságot jutalmazza és bünteti a gyenge képességet. A verseny korlátozása sérti a szabadságot. Az adó és más szabályozások csökkentendők, a közszolgáltatásokat pedig privatizálni kell. Szakszervezetek és kollektív szerződések piac-torzító hatásúak, melyek gátolják a győztesek és vesztesek természetes rendjének kialakulását. Az egyenlőtlenséget erkölcsösnek tekinti: ez a hasznosság jutalma és a gazdagság létrehozója, ami „lecsurogva” mindenkit gazdagít.  Egy egyenlőbb társadalom létrehozása célszerűtlen és erkölcsromboló lenne. A piac biztosítja, hogy mindenki azt kapja, amit megérdemel.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25603" name="Text Box 3">
            <a:extLst>
              <a:ext uri="{FF2B5EF4-FFF2-40B4-BE49-F238E27FC236}">
                <a16:creationId xmlns:a16="http://schemas.microsoft.com/office/drawing/2014/main" id="{5C609BC9-A00E-42EF-AD7C-2A06D3DF54AE}"/>
              </a:ext>
            </a:extLst>
          </p:cNvPr>
          <p:cNvSpPr txBox="1">
            <a:spLocks noChangeArrowheads="1"/>
          </p:cNvSpPr>
          <p:nvPr/>
        </p:nvSpPr>
        <p:spPr bwMode="auto">
          <a:xfrm>
            <a:off x="6227763" y="6381750"/>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G.Monbiot</a:t>
            </a:r>
          </a:p>
        </p:txBody>
      </p:sp>
    </p:spTree>
    <p:extLst>
      <p:ext uri="{BB962C8B-B14F-4D97-AF65-F5344CB8AC3E}">
        <p14:creationId xmlns:p14="http://schemas.microsoft.com/office/powerpoint/2010/main" val="954855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77922AE0-6342-49DC-8C98-E55FF70A40F2}"/>
              </a:ext>
            </a:extLst>
          </p:cNvPr>
          <p:cNvSpPr txBox="1">
            <a:spLocks noChangeArrowheads="1"/>
          </p:cNvSpPr>
          <p:nvPr/>
        </p:nvSpPr>
        <p:spPr bwMode="auto">
          <a:xfrm>
            <a:off x="0" y="0"/>
            <a:ext cx="9144000" cy="63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a:t>
            </a:r>
            <a:r>
              <a:rPr kumimoji="0" lang="hu-HU" altLang="hu-H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neoliberalizmus</a:t>
            </a:r>
            <a:r>
              <a:rPr kumimoji="0" lang="hu-HU" altLang="hu-H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szerint a vetélkedés az ember alapvető sajátsága. Az állampolgárokat mint fogyasztókat definiálja, akik demokratikus jogaikat leginkább vásárlással és eladással érvényesíthetik. Ez a folyamat a kiválóságot jutalmazza és bünteti a gyenge képességet. A verseny korlátozása sérti a szabadságot. Az adó és más szabályozások csökkentendők, a közszolgáltatásokat pedig privatizálni kell. Szakszervezetek és kollektív szerződések piac-torzító hatásúak, melyek gátolják a győztesek és vesztesek természetes rendjének kialakulását. Az egyenlőtlenséget erkölcsösnek tekinti: ez a hasznosság jutalma és a gazdagság létrehozója, ami „lecsurogva” mindenkit gazdagít.  Egy egyenlőbb társadalom létrehozása célszerűtlen és erkölcsromboló lenne. A piac biztosítja, hogy mindenki azt kapja, amit megérdemel.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400" b="1"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A </a:t>
            </a:r>
            <a:r>
              <a:rPr kumimoji="0" lang="hu-HU" altLang="hu-HU" sz="24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tudomány</a:t>
            </a:r>
            <a:r>
              <a:rPr kumimoji="0" lang="hu-HU" altLang="hu-HU" sz="2400" b="1"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 szerint viszont az ember ultraszociális lény, agyunk embertársainkkal való kapcsolattartásra van  „</a:t>
            </a:r>
            <a:r>
              <a:rPr kumimoji="0" lang="hu-HU" altLang="hu-HU" sz="2400" b="1" i="0" u="none" strike="noStrike" kern="1200" cap="none" spc="0" normalizeH="0" baseline="0" noProof="0" dirty="0" err="1">
                <a:ln>
                  <a:noFill/>
                </a:ln>
                <a:solidFill>
                  <a:srgbClr val="008000"/>
                </a:solidFill>
                <a:effectLst/>
                <a:uLnTx/>
                <a:uFillTx/>
                <a:latin typeface="Arial" panose="020B0604020202020204" pitchFamily="34" charset="0"/>
                <a:ea typeface="+mn-ea"/>
                <a:cs typeface="+mn-cs"/>
              </a:rPr>
              <a:t>huzalozva</a:t>
            </a:r>
            <a:r>
              <a:rPr kumimoji="0" lang="hu-HU" altLang="hu-HU" sz="2400" b="1"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 s most ennek használatától fosztjuk meg.</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 bár jóllét érzésünk elválaszthatatlanul kapcsolódik mások életéhez, mindenütt azt halljuk, hogy kompetitív önérdek-érvényesítéssel és extrém individualizmussal lehetünk sikeresek. </a:t>
            </a:r>
            <a:endParaRPr kumimoji="0" lang="hu-HU" altLang="hu-H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603" name="Text Box 3">
            <a:extLst>
              <a:ext uri="{FF2B5EF4-FFF2-40B4-BE49-F238E27FC236}">
                <a16:creationId xmlns:a16="http://schemas.microsoft.com/office/drawing/2014/main" id="{5C609BC9-A00E-42EF-AD7C-2A06D3DF54AE}"/>
              </a:ext>
            </a:extLst>
          </p:cNvPr>
          <p:cNvSpPr txBox="1">
            <a:spLocks noChangeArrowheads="1"/>
          </p:cNvSpPr>
          <p:nvPr/>
        </p:nvSpPr>
        <p:spPr bwMode="auto">
          <a:xfrm>
            <a:off x="6227763" y="6381750"/>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G.Monbiot</a:t>
            </a:r>
          </a:p>
        </p:txBody>
      </p:sp>
      <p:sp>
        <p:nvSpPr>
          <p:cNvPr id="2" name="Szövegdoboz 1">
            <a:extLst>
              <a:ext uri="{FF2B5EF4-FFF2-40B4-BE49-F238E27FC236}">
                <a16:creationId xmlns:a16="http://schemas.microsoft.com/office/drawing/2014/main" id="{B60835BC-8275-4BC3-A7E1-E23386F72C20}"/>
              </a:ext>
            </a:extLst>
          </p:cNvPr>
          <p:cNvSpPr txBox="1"/>
          <p:nvPr/>
        </p:nvSpPr>
        <p:spPr>
          <a:xfrm rot="20201217">
            <a:off x="2223247" y="1093694"/>
            <a:ext cx="5441577" cy="769441"/>
          </a:xfrm>
          <a:prstGeom prst="rect">
            <a:avLst/>
          </a:prstGeom>
          <a:noFill/>
        </p:spPr>
        <p:txBody>
          <a:bodyPr wrap="square" rtlCol="0">
            <a:spAutoFit/>
          </a:bodyPr>
          <a:lstStyle/>
          <a:p>
            <a:r>
              <a:rPr lang="hu-HU" sz="4400" dirty="0">
                <a:solidFill>
                  <a:srgbClr val="FF33CC"/>
                </a:solidFill>
              </a:rPr>
              <a:t>ideológiai háttér</a:t>
            </a:r>
          </a:p>
        </p:txBody>
      </p:sp>
    </p:spTree>
    <p:extLst>
      <p:ext uri="{BB962C8B-B14F-4D97-AF65-F5344CB8AC3E}">
        <p14:creationId xmlns:p14="http://schemas.microsoft.com/office/powerpoint/2010/main" val="1828460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447F61B9-D9CD-483B-B55C-BBAA99997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954"/>
            <a:ext cx="9144000" cy="5486400"/>
          </a:xfrm>
          <a:prstGeom prst="rect">
            <a:avLst/>
          </a:prstGeom>
        </p:spPr>
      </p:pic>
      <p:sp>
        <p:nvSpPr>
          <p:cNvPr id="4" name="Téglalap 3">
            <a:extLst>
              <a:ext uri="{FF2B5EF4-FFF2-40B4-BE49-F238E27FC236}">
                <a16:creationId xmlns:a16="http://schemas.microsoft.com/office/drawing/2014/main" id="{18674C31-6E91-4FFB-B371-FC19F06809DB}"/>
              </a:ext>
            </a:extLst>
          </p:cNvPr>
          <p:cNvSpPr/>
          <p:nvPr/>
        </p:nvSpPr>
        <p:spPr>
          <a:xfrm>
            <a:off x="457199" y="5380672"/>
            <a:ext cx="8612155" cy="11387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'More valuable than a regular tip': Einstein's handwritten note to courier sells for $1.5m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Handwritten advice to Japanese courier in lieu of a tip exceeds pre-auction estimate by more than 31,000%</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https://www.theguardian.com/science/2017/oct/25/einstein-note-about-happiness-of-a-modest-life-sells-for-15m</a:t>
            </a:r>
          </a:p>
        </p:txBody>
      </p:sp>
      <p:sp>
        <p:nvSpPr>
          <p:cNvPr id="5" name="Szövegdoboz 4">
            <a:extLst>
              <a:ext uri="{FF2B5EF4-FFF2-40B4-BE49-F238E27FC236}">
                <a16:creationId xmlns:a16="http://schemas.microsoft.com/office/drawing/2014/main" id="{0B706178-A374-432B-BE62-FD62D3EF9013}"/>
              </a:ext>
            </a:extLst>
          </p:cNvPr>
          <p:cNvSpPr txBox="1"/>
          <p:nvPr/>
        </p:nvSpPr>
        <p:spPr>
          <a:xfrm>
            <a:off x="167950" y="0"/>
            <a:ext cx="3480319"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rPr>
              <a:t>Csendes, egyszerű élet több boldogságot ad, mint az állandó nyugtalansággal járó sikeresség hajszolása.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rPr>
              <a:t>     Albert Einstein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white"/>
                </a:solidFill>
                <a:effectLst/>
                <a:uLnTx/>
                <a:uFillTx/>
                <a:latin typeface="Calibri" panose="020F0502020204030204"/>
                <a:ea typeface="+mn-ea"/>
                <a:cs typeface="+mn-cs"/>
              </a:rPr>
              <a:t>Tokio</a:t>
            </a:r>
            <a:r>
              <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rPr>
              <a:t>,  1922. november</a:t>
            </a:r>
          </a:p>
        </p:txBody>
      </p:sp>
    </p:spTree>
    <p:extLst>
      <p:ext uri="{BB962C8B-B14F-4D97-AF65-F5344CB8AC3E}">
        <p14:creationId xmlns:p14="http://schemas.microsoft.com/office/powerpoint/2010/main" val="2896470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68840550-D8B2-4AC4-8DD3-7B17606AE305}"/>
              </a:ext>
            </a:extLst>
          </p:cNvPr>
          <p:cNvSpPr txBox="1">
            <a:spLocks noChangeArrowheads="1"/>
          </p:cNvSpPr>
          <p:nvPr/>
        </p:nvSpPr>
        <p:spPr bwMode="auto">
          <a:xfrm>
            <a:off x="2339975" y="4868863"/>
            <a:ext cx="4824413" cy="1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KÖRNYEZETI   VÁLSÁG</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1" i="0" u="none" strike="noStrike" kern="1200" cap="none" spc="0" normalizeH="0" baseline="0" noProof="0">
              <a:ln>
                <a:noFill/>
              </a:ln>
              <a:solidFill>
                <a:srgbClr val="0066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1" i="0" u="none" strike="noStrike" kern="1200" cap="none" spc="0" normalizeH="0" baseline="0" noProof="0">
              <a:ln>
                <a:noFill/>
              </a:ln>
              <a:solidFill>
                <a:srgbClr val="006600"/>
              </a:solidFill>
              <a:effectLst/>
              <a:uLnTx/>
              <a:uFillTx/>
              <a:latin typeface="Arial" panose="020B0604020202020204" pitchFamily="34" charset="0"/>
              <a:ea typeface="+mn-ea"/>
              <a:cs typeface="+mn-cs"/>
            </a:endParaRPr>
          </a:p>
        </p:txBody>
      </p:sp>
      <p:sp>
        <p:nvSpPr>
          <p:cNvPr id="13315" name="Text Box 3">
            <a:extLst>
              <a:ext uri="{FF2B5EF4-FFF2-40B4-BE49-F238E27FC236}">
                <a16:creationId xmlns:a16="http://schemas.microsoft.com/office/drawing/2014/main" id="{95B99564-611F-4231-8EF0-92AD208F88BD}"/>
              </a:ext>
            </a:extLst>
          </p:cNvPr>
          <p:cNvSpPr txBox="1">
            <a:spLocks noChangeArrowheads="1"/>
          </p:cNvSpPr>
          <p:nvPr/>
        </p:nvSpPr>
        <p:spPr bwMode="auto">
          <a:xfrm>
            <a:off x="0" y="1773238"/>
            <a:ext cx="4932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TÁRSADALMI  VÁLSÁG</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13316" name="Text Box 4">
            <a:extLst>
              <a:ext uri="{FF2B5EF4-FFF2-40B4-BE49-F238E27FC236}">
                <a16:creationId xmlns:a16="http://schemas.microsoft.com/office/drawing/2014/main" id="{74458636-DA31-4117-869C-8984721DA52A}"/>
              </a:ext>
            </a:extLst>
          </p:cNvPr>
          <p:cNvSpPr txBox="1">
            <a:spLocks noChangeArrowheads="1"/>
          </p:cNvSpPr>
          <p:nvPr/>
        </p:nvSpPr>
        <p:spPr bwMode="auto">
          <a:xfrm>
            <a:off x="5076825" y="1773238"/>
            <a:ext cx="4067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GAZDASÁGI</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VÁLSÁG</a:t>
            </a:r>
          </a:p>
        </p:txBody>
      </p:sp>
      <p:sp>
        <p:nvSpPr>
          <p:cNvPr id="13317" name="Text Box 5">
            <a:extLst>
              <a:ext uri="{FF2B5EF4-FFF2-40B4-BE49-F238E27FC236}">
                <a16:creationId xmlns:a16="http://schemas.microsoft.com/office/drawing/2014/main" id="{EDFB09AB-DBE9-4C23-B56E-CC6E392A0A9F}"/>
              </a:ext>
            </a:extLst>
          </p:cNvPr>
          <p:cNvSpPr txBox="1">
            <a:spLocks noChangeArrowheads="1"/>
          </p:cNvSpPr>
          <p:nvPr/>
        </p:nvSpPr>
        <p:spPr bwMode="auto">
          <a:xfrm>
            <a:off x="6140450" y="2540000"/>
            <a:ext cx="29686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6600"/>
                </a:solidFill>
                <a:effectLst/>
                <a:uLnTx/>
                <a:uFillTx/>
                <a:latin typeface="Arial" panose="020B0604020202020204" pitchFamily="34" charset="0"/>
                <a:ea typeface="+mn-ea"/>
                <a:cs typeface="+mn-cs"/>
              </a:rPr>
              <a:t>Megújuló energiával, nem növekvő, nem versengő, externália-mentes, reciklizáló helyi gazdaság, </a:t>
            </a:r>
          </a:p>
        </p:txBody>
      </p:sp>
      <p:sp>
        <p:nvSpPr>
          <p:cNvPr id="13318" name="AutoShape 6">
            <a:extLst>
              <a:ext uri="{FF2B5EF4-FFF2-40B4-BE49-F238E27FC236}">
                <a16:creationId xmlns:a16="http://schemas.microsoft.com/office/drawing/2014/main" id="{282FCA43-9CFD-4D05-ACED-2EE61A20E11A}"/>
              </a:ext>
            </a:extLst>
          </p:cNvPr>
          <p:cNvSpPr>
            <a:spLocks noChangeArrowheads="1"/>
          </p:cNvSpPr>
          <p:nvPr/>
        </p:nvSpPr>
        <p:spPr bwMode="auto">
          <a:xfrm>
            <a:off x="3733800" y="2667000"/>
            <a:ext cx="1981200" cy="431800"/>
          </a:xfrm>
          <a:prstGeom prst="leftRightArrow">
            <a:avLst>
              <a:gd name="adj1" fmla="val 50000"/>
              <a:gd name="adj2" fmla="val 917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9" name="AutoShape 7">
            <a:extLst>
              <a:ext uri="{FF2B5EF4-FFF2-40B4-BE49-F238E27FC236}">
                <a16:creationId xmlns:a16="http://schemas.microsoft.com/office/drawing/2014/main" id="{9F693CBC-D2CE-4A45-B27A-7DFBCD2398CD}"/>
              </a:ext>
            </a:extLst>
          </p:cNvPr>
          <p:cNvSpPr>
            <a:spLocks noChangeArrowheads="1"/>
          </p:cNvSpPr>
          <p:nvPr/>
        </p:nvSpPr>
        <p:spPr bwMode="auto">
          <a:xfrm rot="2985818">
            <a:off x="2917032" y="3948906"/>
            <a:ext cx="1828800" cy="465137"/>
          </a:xfrm>
          <a:prstGeom prst="leftRightArrow">
            <a:avLst>
              <a:gd name="adj1" fmla="val 50000"/>
              <a:gd name="adj2" fmla="val 7863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0" name="AutoShape 8">
            <a:extLst>
              <a:ext uri="{FF2B5EF4-FFF2-40B4-BE49-F238E27FC236}">
                <a16:creationId xmlns:a16="http://schemas.microsoft.com/office/drawing/2014/main" id="{53450A1B-15FA-449B-B31B-BD2397D36319}"/>
              </a:ext>
            </a:extLst>
          </p:cNvPr>
          <p:cNvSpPr>
            <a:spLocks noChangeArrowheads="1"/>
          </p:cNvSpPr>
          <p:nvPr/>
        </p:nvSpPr>
        <p:spPr bwMode="auto">
          <a:xfrm rot="-24656404">
            <a:off x="4572794" y="4004469"/>
            <a:ext cx="1728788" cy="431800"/>
          </a:xfrm>
          <a:prstGeom prst="leftRightArrow">
            <a:avLst>
              <a:gd name="adj1" fmla="val 50000"/>
              <a:gd name="adj2" fmla="val 8007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1" name="Text Box 9">
            <a:extLst>
              <a:ext uri="{FF2B5EF4-FFF2-40B4-BE49-F238E27FC236}">
                <a16:creationId xmlns:a16="http://schemas.microsoft.com/office/drawing/2014/main" id="{3AEE8210-78A2-4872-870D-03A144947965}"/>
              </a:ext>
            </a:extLst>
          </p:cNvPr>
          <p:cNvSpPr txBox="1">
            <a:spLocks noChangeArrowheads="1"/>
          </p:cNvSpPr>
          <p:nvPr/>
        </p:nvSpPr>
        <p:spPr bwMode="auto">
          <a:xfrm>
            <a:off x="395288" y="2636838"/>
            <a:ext cx="309721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6600"/>
                </a:solidFill>
                <a:effectLst/>
                <a:uLnTx/>
                <a:uFillTx/>
                <a:latin typeface="Arial" panose="020B0604020202020204" pitchFamily="34" charset="0"/>
                <a:ea typeface="+mn-ea"/>
                <a:cs typeface="+mn-cs"/>
              </a:rPr>
              <a:t>Stabil, együttműködő, egymást segítő, erkölcsös, békés, közjót szolgáló, egyenlőségre törekvő társadalom</a:t>
            </a:r>
          </a:p>
        </p:txBody>
      </p:sp>
      <p:sp>
        <p:nvSpPr>
          <p:cNvPr id="13322" name="Line 10">
            <a:extLst>
              <a:ext uri="{FF2B5EF4-FFF2-40B4-BE49-F238E27FC236}">
                <a16:creationId xmlns:a16="http://schemas.microsoft.com/office/drawing/2014/main" id="{59E2FE52-51DB-4D9D-B9AD-CC4BA3B6CD89}"/>
              </a:ext>
            </a:extLst>
          </p:cNvPr>
          <p:cNvSpPr>
            <a:spLocks noChangeShapeType="1"/>
          </p:cNvSpPr>
          <p:nvPr/>
        </p:nvSpPr>
        <p:spPr bwMode="auto">
          <a:xfrm>
            <a:off x="2700338" y="2060575"/>
            <a:ext cx="15113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3" name="Line 11">
            <a:extLst>
              <a:ext uri="{FF2B5EF4-FFF2-40B4-BE49-F238E27FC236}">
                <a16:creationId xmlns:a16="http://schemas.microsoft.com/office/drawing/2014/main" id="{2B72B0BB-8280-4E29-B991-D20CB5135685}"/>
              </a:ext>
            </a:extLst>
          </p:cNvPr>
          <p:cNvSpPr>
            <a:spLocks noChangeShapeType="1"/>
          </p:cNvSpPr>
          <p:nvPr/>
        </p:nvSpPr>
        <p:spPr bwMode="auto">
          <a:xfrm>
            <a:off x="7451725" y="2060575"/>
            <a:ext cx="169227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4" name="Line 12">
            <a:extLst>
              <a:ext uri="{FF2B5EF4-FFF2-40B4-BE49-F238E27FC236}">
                <a16:creationId xmlns:a16="http://schemas.microsoft.com/office/drawing/2014/main" id="{1917A5FD-6D22-4095-9320-5904E30B6B9A}"/>
              </a:ext>
            </a:extLst>
          </p:cNvPr>
          <p:cNvSpPr>
            <a:spLocks noChangeShapeType="1"/>
          </p:cNvSpPr>
          <p:nvPr/>
        </p:nvSpPr>
        <p:spPr bwMode="auto">
          <a:xfrm>
            <a:off x="5292725" y="5157788"/>
            <a:ext cx="15843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5" name="Text Box 13">
            <a:extLst>
              <a:ext uri="{FF2B5EF4-FFF2-40B4-BE49-F238E27FC236}">
                <a16:creationId xmlns:a16="http://schemas.microsoft.com/office/drawing/2014/main" id="{3AA471E2-5A28-4AF4-9484-B218328644AC}"/>
              </a:ext>
            </a:extLst>
          </p:cNvPr>
          <p:cNvSpPr txBox="1">
            <a:spLocks noChangeArrowheads="1"/>
          </p:cNvSpPr>
          <p:nvPr/>
        </p:nvSpPr>
        <p:spPr bwMode="auto">
          <a:xfrm>
            <a:off x="3995738" y="3213100"/>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Az új paradigma</a:t>
            </a:r>
          </a:p>
        </p:txBody>
      </p:sp>
      <p:sp>
        <p:nvSpPr>
          <p:cNvPr id="13326" name="Text Box 14">
            <a:extLst>
              <a:ext uri="{FF2B5EF4-FFF2-40B4-BE49-F238E27FC236}">
                <a16:creationId xmlns:a16="http://schemas.microsoft.com/office/drawing/2014/main" id="{BE8CCFD0-C105-4B71-BDCF-F77B86E14DB3}"/>
              </a:ext>
            </a:extLst>
          </p:cNvPr>
          <p:cNvSpPr txBox="1">
            <a:spLocks noChangeArrowheads="1"/>
          </p:cNvSpPr>
          <p:nvPr/>
        </p:nvSpPr>
        <p:spPr bwMode="auto">
          <a:xfrm>
            <a:off x="1331913" y="636588"/>
            <a:ext cx="65532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3200" b="0" i="0" u="none" strike="noStrike" kern="1200" cap="none" spc="0" normalizeH="0" baseline="0" noProof="0">
                <a:ln>
                  <a:noFill/>
                </a:ln>
                <a:solidFill>
                  <a:srgbClr val="008000"/>
                </a:solidFill>
                <a:effectLst/>
                <a:uLnTx/>
                <a:uFillTx/>
                <a:latin typeface="Arial" panose="020B0604020202020204" pitchFamily="34" charset="0"/>
                <a:ea typeface="+mn-ea"/>
                <a:cs typeface="+mn-cs"/>
              </a:rPr>
              <a:t>Globális fenntarthatóság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8000"/>
                </a:solidFill>
                <a:effectLst/>
                <a:uLnTx/>
                <a:uFillTx/>
                <a:latin typeface="Arial" panose="020B0604020202020204" pitchFamily="34" charset="0"/>
                <a:ea typeface="+mn-ea"/>
                <a:cs typeface="+mn-cs"/>
              </a:rPr>
              <a:t>(naiv optimizmus?)</a:t>
            </a:r>
          </a:p>
        </p:txBody>
      </p:sp>
      <p:sp>
        <p:nvSpPr>
          <p:cNvPr id="13327" name="Text Box 15">
            <a:extLst>
              <a:ext uri="{FF2B5EF4-FFF2-40B4-BE49-F238E27FC236}">
                <a16:creationId xmlns:a16="http://schemas.microsoft.com/office/drawing/2014/main" id="{CBEE5E8D-3E25-4674-8F2D-82BFB779CB7D}"/>
              </a:ext>
            </a:extLst>
          </p:cNvPr>
          <p:cNvSpPr txBox="1">
            <a:spLocks noChangeArrowheads="1"/>
          </p:cNvSpPr>
          <p:nvPr/>
        </p:nvSpPr>
        <p:spPr bwMode="auto">
          <a:xfrm>
            <a:off x="158750" y="2224088"/>
            <a:ext cx="4125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8" name="Text Box 16">
            <a:extLst>
              <a:ext uri="{FF2B5EF4-FFF2-40B4-BE49-F238E27FC236}">
                <a16:creationId xmlns:a16="http://schemas.microsoft.com/office/drawing/2014/main" id="{100F707F-3D10-449D-9ABF-F8A4EB98B420}"/>
              </a:ext>
            </a:extLst>
          </p:cNvPr>
          <p:cNvSpPr txBox="1">
            <a:spLocks noChangeArrowheads="1"/>
          </p:cNvSpPr>
          <p:nvPr/>
        </p:nvSpPr>
        <p:spPr bwMode="auto">
          <a:xfrm>
            <a:off x="34925" y="2349500"/>
            <a:ext cx="5329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Az ember </a:t>
            </a:r>
            <a:r>
              <a:rPr kumimoji="0" lang="hu-HU" altLang="hu-H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nem csak erőforrás és fogyasztó!</a:t>
            </a:r>
          </a:p>
        </p:txBody>
      </p:sp>
      <p:sp>
        <p:nvSpPr>
          <p:cNvPr id="13329" name="Text Box 17">
            <a:extLst>
              <a:ext uri="{FF2B5EF4-FFF2-40B4-BE49-F238E27FC236}">
                <a16:creationId xmlns:a16="http://schemas.microsoft.com/office/drawing/2014/main" id="{0716AFA6-57E5-463D-BDBD-BF6B80E3E13E}"/>
              </a:ext>
            </a:extLst>
          </p:cNvPr>
          <p:cNvSpPr txBox="1">
            <a:spLocks noChangeArrowheads="1"/>
          </p:cNvSpPr>
          <p:nvPr/>
        </p:nvSpPr>
        <p:spPr bwMode="auto">
          <a:xfrm>
            <a:off x="5508625" y="2205038"/>
            <a:ext cx="3455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 gazdaság eszköz, nem cél!</a:t>
            </a:r>
          </a:p>
        </p:txBody>
      </p:sp>
      <p:sp>
        <p:nvSpPr>
          <p:cNvPr id="13330" name="Text Box 18">
            <a:extLst>
              <a:ext uri="{FF2B5EF4-FFF2-40B4-BE49-F238E27FC236}">
                <a16:creationId xmlns:a16="http://schemas.microsoft.com/office/drawing/2014/main" id="{6F560689-33FA-4146-B604-4375EF38ACAF}"/>
              </a:ext>
            </a:extLst>
          </p:cNvPr>
          <p:cNvSpPr txBox="1">
            <a:spLocks noChangeArrowheads="1"/>
          </p:cNvSpPr>
          <p:nvPr/>
        </p:nvSpPr>
        <p:spPr bwMode="auto">
          <a:xfrm>
            <a:off x="2124075" y="5300663"/>
            <a:ext cx="5400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Nem csak forrás és nyelő hanem lételemünk</a:t>
            </a:r>
            <a:r>
              <a:rPr kumimoji="0" lang="hu-HU" altLang="hu-HU"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t>
            </a:r>
          </a:p>
        </p:txBody>
      </p:sp>
      <p:sp>
        <p:nvSpPr>
          <p:cNvPr id="13331" name="Text Box 19">
            <a:extLst>
              <a:ext uri="{FF2B5EF4-FFF2-40B4-BE49-F238E27FC236}">
                <a16:creationId xmlns:a16="http://schemas.microsoft.com/office/drawing/2014/main" id="{70E3B782-21E4-4AC7-BC57-68C6BBEFC44A}"/>
              </a:ext>
            </a:extLst>
          </p:cNvPr>
          <p:cNvSpPr txBox="1">
            <a:spLocks noChangeArrowheads="1"/>
          </p:cNvSpPr>
          <p:nvPr/>
        </p:nvSpPr>
        <p:spPr bwMode="auto">
          <a:xfrm>
            <a:off x="2268538" y="5661025"/>
            <a:ext cx="5688012"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6600"/>
                </a:solidFill>
                <a:effectLst/>
                <a:uLnTx/>
                <a:uFillTx/>
                <a:latin typeface="Arial" panose="020B0604020202020204" pitchFamily="34" charset="0"/>
                <a:ea typeface="+mn-ea"/>
                <a:cs typeface="+mn-cs"/>
              </a:rPr>
              <a:t>CO</a:t>
            </a:r>
            <a:r>
              <a:rPr kumimoji="0" lang="hu-HU" altLang="hu-HU" sz="1800" b="1" i="0" u="none" strike="noStrike" kern="1200" cap="none" spc="0" normalizeH="0" baseline="-25000" noProof="0">
                <a:ln>
                  <a:noFill/>
                </a:ln>
                <a:solidFill>
                  <a:srgbClr val="006600"/>
                </a:solidFill>
                <a:effectLst/>
                <a:uLnTx/>
                <a:uFillTx/>
                <a:latin typeface="Arial" panose="020B0604020202020204" pitchFamily="34" charset="0"/>
                <a:ea typeface="+mn-ea"/>
                <a:cs typeface="+mn-cs"/>
              </a:rPr>
              <a:t>2</a:t>
            </a:r>
            <a:r>
              <a:rPr kumimoji="0" lang="hu-HU" altLang="hu-HU" sz="1800" b="1" i="0" u="none" strike="noStrike" kern="1200" cap="none" spc="0" normalizeH="0" baseline="0" noProof="0">
                <a:ln>
                  <a:noFill/>
                </a:ln>
                <a:solidFill>
                  <a:srgbClr val="006600"/>
                </a:solidFill>
                <a:effectLst/>
                <a:uLnTx/>
                <a:uFillTx/>
                <a:latin typeface="Arial" panose="020B0604020202020204" pitchFamily="34" charset="0"/>
                <a:ea typeface="+mn-ea"/>
                <a:cs typeface="+mn-cs"/>
              </a:rPr>
              <a:t> kontrol, hatékony természetvédelem, beilleszkedés egy működőképes bioszférába (helyünk megtalálása és elfogadása)</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32" name="Text Box 20">
            <a:extLst>
              <a:ext uri="{FF2B5EF4-FFF2-40B4-BE49-F238E27FC236}">
                <a16:creationId xmlns:a16="http://schemas.microsoft.com/office/drawing/2014/main" id="{559CB138-00B6-42BF-9343-C621710F7B4C}"/>
              </a:ext>
            </a:extLst>
          </p:cNvPr>
          <p:cNvSpPr txBox="1">
            <a:spLocks noChangeArrowheads="1"/>
          </p:cNvSpPr>
          <p:nvPr/>
        </p:nvSpPr>
        <p:spPr bwMode="auto">
          <a:xfrm>
            <a:off x="0" y="0"/>
            <a:ext cx="6588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333399"/>
                </a:solidFill>
                <a:effectLst/>
                <a:uLnTx/>
                <a:uFillTx/>
                <a:latin typeface="Arial" panose="020B0604020202020204" pitchFamily="34" charset="0"/>
                <a:ea typeface="+mn-ea"/>
                <a:cs typeface="+mn-cs"/>
              </a:rPr>
              <a:t>MEGOLDÁS – „A” változat</a:t>
            </a:r>
          </a:p>
        </p:txBody>
      </p:sp>
      <p:sp>
        <p:nvSpPr>
          <p:cNvPr id="13333" name="Line 21">
            <a:extLst>
              <a:ext uri="{FF2B5EF4-FFF2-40B4-BE49-F238E27FC236}">
                <a16:creationId xmlns:a16="http://schemas.microsoft.com/office/drawing/2014/main" id="{7525D1BE-5F98-4C86-91C1-F1D2465A9AB0}"/>
              </a:ext>
            </a:extLst>
          </p:cNvPr>
          <p:cNvSpPr>
            <a:spLocks noChangeShapeType="1"/>
          </p:cNvSpPr>
          <p:nvPr/>
        </p:nvSpPr>
        <p:spPr bwMode="auto">
          <a:xfrm>
            <a:off x="0" y="692150"/>
            <a:ext cx="9144000"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2299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a:extLst>
              <a:ext uri="{FF2B5EF4-FFF2-40B4-BE49-F238E27FC236}">
                <a16:creationId xmlns:a16="http://schemas.microsoft.com/office/drawing/2014/main" id="{D9E07F77-F2D1-460F-9144-79D84571B532}"/>
              </a:ext>
            </a:extLst>
          </p:cNvPr>
          <p:cNvSpPr txBox="1">
            <a:spLocks noChangeArrowheads="1"/>
          </p:cNvSpPr>
          <p:nvPr/>
        </p:nvSpPr>
        <p:spPr bwMode="auto">
          <a:xfrm>
            <a:off x="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dirty="0">
                <a:ln>
                  <a:noFill/>
                </a:ln>
                <a:solidFill>
                  <a:srgbClr val="333399"/>
                </a:solidFill>
                <a:effectLst/>
                <a:uLnTx/>
                <a:uFillTx/>
                <a:latin typeface="Arial" panose="020B0604020202020204" pitchFamily="34" charset="0"/>
                <a:ea typeface="+mn-ea"/>
                <a:cs typeface="+mn-cs"/>
              </a:rPr>
              <a:t>Megoldás -„B” változat</a:t>
            </a:r>
            <a:r>
              <a:rPr kumimoji="0" lang="hu-HU" altLang="hu-HU"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Deus ex machina      </a:t>
            </a:r>
          </a:p>
        </p:txBody>
      </p:sp>
      <p:sp>
        <p:nvSpPr>
          <p:cNvPr id="86020" name="Text Box 4">
            <a:extLst>
              <a:ext uri="{FF2B5EF4-FFF2-40B4-BE49-F238E27FC236}">
                <a16:creationId xmlns:a16="http://schemas.microsoft.com/office/drawing/2014/main" id="{DBA25883-104E-4731-9CBF-129E678893CA}"/>
              </a:ext>
            </a:extLst>
          </p:cNvPr>
          <p:cNvSpPr txBox="1">
            <a:spLocks noChangeArrowheads="1"/>
          </p:cNvSpPr>
          <p:nvPr/>
        </p:nvSpPr>
        <p:spPr bwMode="auto">
          <a:xfrm>
            <a:off x="250825" y="5375275"/>
            <a:ext cx="8713788"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a:t>
            </a:r>
            <a:r>
              <a:rPr kumimoji="0" lang="hu-HU" altLang="hu-HU" sz="1600" b="1" i="1" u="none" strike="noStrike" kern="1200" cap="none" spc="0" normalizeH="0" baseline="0" noProof="0">
                <a:ln>
                  <a:noFill/>
                </a:ln>
                <a:solidFill>
                  <a:srgbClr val="000000"/>
                </a:solidFill>
                <a:effectLst/>
                <a:uLnTx/>
                <a:uFillTx/>
                <a:latin typeface="Arial" panose="020B0604020202020204" pitchFamily="34" charset="0"/>
                <a:ea typeface="+mn-ea"/>
                <a:cs typeface="+mn-cs"/>
              </a:rPr>
              <a:t>deus ex machina</a:t>
            </a: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(szó szerint „Isten a gépből”) a történetek egy jellemző eleme, egy meglepő, nem várt esemény, amely hirtelen teljesen megold egy addig megoldhatatlannak vélt bonyodalmat. Általában isteni beavatkozás.</a:t>
            </a: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 ókori görög drámákban gyakran előfordul, hogy a cselekmény oly kilátástalanná válik, hogy csak egy  isteni közbeavatkozás oldhatja fel. Az istent játszó színész egy hatalmas daruval vagy más szerkezettel ereszkedett le a színpadra, és megoldotta a helyzetet. </a:t>
            </a:r>
          </a:p>
        </p:txBody>
      </p:sp>
      <p:sp>
        <p:nvSpPr>
          <p:cNvPr id="86021" name="Line 5">
            <a:extLst>
              <a:ext uri="{FF2B5EF4-FFF2-40B4-BE49-F238E27FC236}">
                <a16:creationId xmlns:a16="http://schemas.microsoft.com/office/drawing/2014/main" id="{019E4152-64C4-4D9A-B5DD-8B27D356F8F8}"/>
              </a:ext>
            </a:extLst>
          </p:cNvPr>
          <p:cNvSpPr>
            <a:spLocks noChangeShapeType="1"/>
          </p:cNvSpPr>
          <p:nvPr/>
        </p:nvSpPr>
        <p:spPr bwMode="auto">
          <a:xfrm>
            <a:off x="0" y="620713"/>
            <a:ext cx="9144000"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Szövegdoboz 1">
            <a:extLst>
              <a:ext uri="{FF2B5EF4-FFF2-40B4-BE49-F238E27FC236}">
                <a16:creationId xmlns:a16="http://schemas.microsoft.com/office/drawing/2014/main" id="{3FCAA1E1-0F12-48BF-BA36-DD211904D6E6}"/>
              </a:ext>
            </a:extLst>
          </p:cNvPr>
          <p:cNvSpPr txBox="1"/>
          <p:nvPr/>
        </p:nvSpPr>
        <p:spPr>
          <a:xfrm>
            <a:off x="2384612" y="2330824"/>
            <a:ext cx="3908612" cy="1323439"/>
          </a:xfrm>
          <a:prstGeom prst="rect">
            <a:avLst/>
          </a:prstGeom>
          <a:noFill/>
        </p:spPr>
        <p:txBody>
          <a:bodyPr wrap="square" rtlCol="0">
            <a:spAutoFit/>
          </a:bodyPr>
          <a:lstStyle/>
          <a:p>
            <a:r>
              <a:rPr lang="hu-HU" sz="8000" b="1" dirty="0">
                <a:solidFill>
                  <a:srgbClr val="FF0000"/>
                </a:solidFill>
              </a:rPr>
              <a:t>?  ?  ?</a:t>
            </a:r>
          </a:p>
        </p:txBody>
      </p:sp>
    </p:spTree>
    <p:extLst>
      <p:ext uri="{BB962C8B-B14F-4D97-AF65-F5344CB8AC3E}">
        <p14:creationId xmlns:p14="http://schemas.microsoft.com/office/powerpoint/2010/main" val="2913894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odhi Paul Chefurka fényképe.">
            <a:extLst>
              <a:ext uri="{FF2B5EF4-FFF2-40B4-BE49-F238E27FC236}">
                <a16:creationId xmlns:a16="http://schemas.microsoft.com/office/drawing/2014/main" id="{80BD6E1D-4C4E-4748-8D29-47C1BE9F7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144000" cy="481965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B8FCB1FA-0AFB-40AA-9A16-9F8C75CFADD1}"/>
              </a:ext>
            </a:extLst>
          </p:cNvPr>
          <p:cNvSpPr txBox="1">
            <a:spLocks noChangeArrowheads="1"/>
          </p:cNvSpPr>
          <p:nvPr/>
        </p:nvSpPr>
        <p:spPr bwMode="auto">
          <a:xfrm>
            <a:off x="0" y="44450"/>
            <a:ext cx="781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Megoldás -„B” változat</a:t>
            </a:r>
            <a:r>
              <a:rPr kumimoji="0" lang="hu-HU" altLang="hu-H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Deus ex machina      (off)</a:t>
            </a:r>
          </a:p>
        </p:txBody>
      </p:sp>
      <p:sp>
        <p:nvSpPr>
          <p:cNvPr id="45060" name="Text Box 4">
            <a:extLst>
              <a:ext uri="{FF2B5EF4-FFF2-40B4-BE49-F238E27FC236}">
                <a16:creationId xmlns:a16="http://schemas.microsoft.com/office/drawing/2014/main" id="{320BF330-FC34-4D06-855B-D0E7506711B2}"/>
              </a:ext>
            </a:extLst>
          </p:cNvPr>
          <p:cNvSpPr txBox="1">
            <a:spLocks noChangeArrowheads="1"/>
          </p:cNvSpPr>
          <p:nvPr/>
        </p:nvSpPr>
        <p:spPr bwMode="auto">
          <a:xfrm>
            <a:off x="250825" y="5300663"/>
            <a:ext cx="8713788"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a:t>
            </a:r>
            <a:r>
              <a:rPr kumimoji="0" lang="hu-HU" altLang="hu-HU" sz="1600" b="1" i="1" u="none" strike="noStrike" kern="1200" cap="none" spc="0" normalizeH="0" baseline="0" noProof="0">
                <a:ln>
                  <a:noFill/>
                </a:ln>
                <a:solidFill>
                  <a:srgbClr val="000000"/>
                </a:solidFill>
                <a:effectLst/>
                <a:uLnTx/>
                <a:uFillTx/>
                <a:latin typeface="Arial" panose="020B0604020202020204" pitchFamily="34" charset="0"/>
                <a:ea typeface="+mn-ea"/>
                <a:cs typeface="+mn-cs"/>
              </a:rPr>
              <a:t>deus ex machina</a:t>
            </a: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(szó szerint „Isten a gépből”) a történetek egy jellemző eleme, egy meglepő, nem várt esemény, amely hirtelen teljesen megold egy addig megoldhatatlannak vélt bonyodalmat. Általában isteni beavatkozás.</a:t>
            </a: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 ókori görög drámákban gyakran előfordul, hogy a cselekmény oly kilátástalanná válik, hogy csak egy  isteni közbeavatkozás oldhatja fel. Az istent játszó színész egy hatalmas daruval vagy más szerkezettel ereszkedett le a színpadra, és megoldotta a helyzetet. </a:t>
            </a:r>
          </a:p>
        </p:txBody>
      </p:sp>
      <p:sp>
        <p:nvSpPr>
          <p:cNvPr id="45061" name="Text Box 5">
            <a:extLst>
              <a:ext uri="{FF2B5EF4-FFF2-40B4-BE49-F238E27FC236}">
                <a16:creationId xmlns:a16="http://schemas.microsoft.com/office/drawing/2014/main" id="{43BC93A8-F4D7-4982-8252-60466208E845}"/>
              </a:ext>
            </a:extLst>
          </p:cNvPr>
          <p:cNvSpPr txBox="1">
            <a:spLocks noChangeArrowheads="1"/>
          </p:cNvSpPr>
          <p:nvPr/>
        </p:nvSpPr>
        <p:spPr bwMode="auto">
          <a:xfrm>
            <a:off x="539750" y="908050"/>
            <a:ext cx="6408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4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Köszönöm a figyelmet!</a:t>
            </a:r>
          </a:p>
        </p:txBody>
      </p:sp>
    </p:spTree>
    <p:extLst>
      <p:ext uri="{BB962C8B-B14F-4D97-AF65-F5344CB8AC3E}">
        <p14:creationId xmlns:p14="http://schemas.microsoft.com/office/powerpoint/2010/main" val="411143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F4ADE7C-4035-401A-B94C-DC46D22042DE}"/>
              </a:ext>
            </a:extLst>
          </p:cNvPr>
          <p:cNvSpPr>
            <a:spLocks noGrp="1" noChangeArrowheads="1"/>
          </p:cNvSpPr>
          <p:nvPr>
            <p:ph type="title"/>
          </p:nvPr>
        </p:nvSpPr>
        <p:spPr>
          <a:xfrm>
            <a:off x="628650" y="161926"/>
            <a:ext cx="7886700" cy="1325563"/>
          </a:xfrm>
        </p:spPr>
        <p:txBody>
          <a:bodyPr/>
          <a:lstStyle/>
          <a:p>
            <a:r>
              <a:rPr lang="hu-HU" altLang="hu-HU" sz="4000" dirty="0"/>
              <a:t>A világ mai állapota </a:t>
            </a:r>
            <a:r>
              <a:rPr lang="hu-HU" altLang="hu-HU" sz="4000" dirty="0">
                <a:solidFill>
                  <a:srgbClr val="CC0000"/>
                </a:solidFill>
              </a:rPr>
              <a:t>fenntarthatatlan</a:t>
            </a:r>
            <a:br>
              <a:rPr lang="hu-HU" altLang="hu-HU" sz="4000" dirty="0">
                <a:solidFill>
                  <a:srgbClr val="CC0000"/>
                </a:solidFill>
              </a:rPr>
            </a:br>
            <a:r>
              <a:rPr lang="hu-HU" altLang="hu-HU" sz="1800" dirty="0">
                <a:solidFill>
                  <a:srgbClr val="CC0000"/>
                </a:solidFill>
              </a:rPr>
              <a:t>(hosszabb távon összeomláshoz vezet)</a:t>
            </a:r>
          </a:p>
        </p:txBody>
      </p:sp>
      <p:sp>
        <p:nvSpPr>
          <p:cNvPr id="11267" name="Rectangle 3">
            <a:extLst>
              <a:ext uri="{FF2B5EF4-FFF2-40B4-BE49-F238E27FC236}">
                <a16:creationId xmlns:a16="http://schemas.microsoft.com/office/drawing/2014/main" id="{D4F00B07-AD34-427C-88C2-C5B5819BED45}"/>
              </a:ext>
            </a:extLst>
          </p:cNvPr>
          <p:cNvSpPr>
            <a:spLocks noGrp="1" noChangeArrowheads="1"/>
          </p:cNvSpPr>
          <p:nvPr>
            <p:ph type="body" idx="1"/>
          </p:nvPr>
        </p:nvSpPr>
        <p:spPr>
          <a:xfrm>
            <a:off x="457200" y="1420813"/>
            <a:ext cx="8229600" cy="5157787"/>
          </a:xfrm>
        </p:spPr>
        <p:txBody>
          <a:bodyPr/>
          <a:lstStyle/>
          <a:p>
            <a:pPr>
              <a:lnSpc>
                <a:spcPct val="80000"/>
              </a:lnSpc>
            </a:pPr>
            <a:r>
              <a:rPr lang="hu-HU" altLang="hu-HU" sz="2000" dirty="0"/>
              <a:t>Veszélyes (elviselhetetlen) klímaváltozás felé haladunk.</a:t>
            </a:r>
          </a:p>
          <a:p>
            <a:pPr>
              <a:lnSpc>
                <a:spcPct val="80000"/>
              </a:lnSpc>
            </a:pPr>
            <a:r>
              <a:rPr lang="hu-HU" altLang="hu-HU" sz="2000" dirty="0"/>
              <a:t>Földünk könnyen elérhető ásványi kincseit kitermeltük.</a:t>
            </a:r>
          </a:p>
          <a:p>
            <a:pPr>
              <a:lnSpc>
                <a:spcPct val="80000"/>
              </a:lnSpc>
            </a:pPr>
            <a:r>
              <a:rPr lang="hu-HU" altLang="hu-HU" sz="2000" dirty="0"/>
              <a:t>Az élővilág változatosságát csupán csak1970 óta kevesebb mint felére csökkentettük.</a:t>
            </a:r>
          </a:p>
          <a:p>
            <a:pPr>
              <a:lnSpc>
                <a:spcPct val="80000"/>
              </a:lnSpc>
            </a:pPr>
            <a:r>
              <a:rPr lang="hu-HU" altLang="hu-HU" sz="2000" dirty="0"/>
              <a:t>Az édesvíz készleteket túlfogyasztottuk.</a:t>
            </a:r>
          </a:p>
          <a:p>
            <a:pPr>
              <a:lnSpc>
                <a:spcPct val="80000"/>
              </a:lnSpc>
            </a:pPr>
            <a:r>
              <a:rPr lang="hu-HU" altLang="hu-HU" sz="2000" dirty="0"/>
              <a:t>A termőtalajt erodáltuk, degradáltuk.</a:t>
            </a:r>
          </a:p>
          <a:p>
            <a:pPr>
              <a:lnSpc>
                <a:spcPct val="80000"/>
              </a:lnSpc>
            </a:pPr>
            <a:r>
              <a:rPr lang="hu-HU" altLang="hu-HU" sz="2000" dirty="0"/>
              <a:t>A tengereket túlhalásztuk.</a:t>
            </a:r>
          </a:p>
          <a:p>
            <a:pPr>
              <a:lnSpc>
                <a:spcPct val="80000"/>
              </a:lnSpc>
            </a:pPr>
            <a:r>
              <a:rPr lang="hu-HU" altLang="hu-HU" sz="2000" dirty="0"/>
              <a:t>Az emberiség létszámát a Föld eltartó-képessége fölé emeltük. </a:t>
            </a:r>
          </a:p>
          <a:p>
            <a:pPr>
              <a:lnSpc>
                <a:spcPct val="80000"/>
              </a:lnSpc>
            </a:pPr>
            <a:r>
              <a:rPr lang="hu-HU" altLang="hu-HU" sz="2000" dirty="0"/>
              <a:t>A fejlett országok polgárjai elhíznak, míg százmilliók éheznek.</a:t>
            </a:r>
          </a:p>
          <a:p>
            <a:pPr>
              <a:lnSpc>
                <a:spcPct val="80000"/>
              </a:lnSpc>
            </a:pPr>
            <a:r>
              <a:rPr lang="hu-HU" altLang="hu-HU" sz="2000" dirty="0"/>
              <a:t>Az anyagi javak egyenlőtlen megoszlása soha nem látott mértékig fokozódott.</a:t>
            </a:r>
          </a:p>
          <a:p>
            <a:pPr>
              <a:lnSpc>
                <a:spcPct val="80000"/>
              </a:lnSpc>
            </a:pPr>
            <a:r>
              <a:rPr lang="hu-HU" altLang="hu-HU" sz="2000" dirty="0"/>
              <a:t>A </a:t>
            </a:r>
            <a:r>
              <a:rPr lang="hu-HU" altLang="hu-HU" sz="2000" dirty="0" err="1"/>
              <a:t>globalizált</a:t>
            </a:r>
            <a:r>
              <a:rPr lang="hu-HU" altLang="hu-HU" sz="2000" dirty="0"/>
              <a:t> világgazdaság csak állandó erőltetett növekedéssel működőképes, erőforrásaink azonban végesek.</a:t>
            </a:r>
          </a:p>
          <a:p>
            <a:pPr>
              <a:lnSpc>
                <a:spcPct val="80000"/>
              </a:lnSpc>
            </a:pPr>
            <a:r>
              <a:rPr lang="hu-HU" altLang="hu-HU" sz="2000" dirty="0"/>
              <a:t>Az államok eladósodása visszafizethetetlen szintre emelkedett.</a:t>
            </a:r>
          </a:p>
          <a:p>
            <a:pPr>
              <a:lnSpc>
                <a:spcPct val="80000"/>
              </a:lnSpc>
            </a:pPr>
            <a:r>
              <a:rPr lang="hu-HU" altLang="hu-HU" sz="2000" b="1" dirty="0">
                <a:solidFill>
                  <a:srgbClr val="CC0000"/>
                </a:solidFill>
              </a:rPr>
              <a:t>S eközben mindig fenntartható fejlődésről beszélünk!</a:t>
            </a:r>
          </a:p>
          <a:p>
            <a:pPr>
              <a:lnSpc>
                <a:spcPct val="80000"/>
              </a:lnSpc>
              <a:buFontTx/>
              <a:buNone/>
            </a:pPr>
            <a:endParaRPr lang="hu-HU" altLang="hu-HU" sz="2800" b="1" dirty="0">
              <a:solidFill>
                <a:srgbClr val="008000"/>
              </a:solidFill>
            </a:endParaRPr>
          </a:p>
        </p:txBody>
      </p:sp>
      <p:sp>
        <p:nvSpPr>
          <p:cNvPr id="2" name="Szövegdoboz 1">
            <a:extLst>
              <a:ext uri="{FF2B5EF4-FFF2-40B4-BE49-F238E27FC236}">
                <a16:creationId xmlns:a16="http://schemas.microsoft.com/office/drawing/2014/main" id="{19D4FCC9-B9FF-49D7-9173-F961E79205AC}"/>
              </a:ext>
            </a:extLst>
          </p:cNvPr>
          <p:cNvSpPr txBox="1"/>
          <p:nvPr/>
        </p:nvSpPr>
        <p:spPr>
          <a:xfrm>
            <a:off x="2459736" y="6355080"/>
            <a:ext cx="5358384" cy="3931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1694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898" decel="100000" fill="hold"/>
                                        <p:tgtEl>
                                          <p:spTgt spid="1126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126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267">
                                            <p:txEl>
                                              <p:pRg st="1" end="1"/>
                                            </p:txEl>
                                          </p:spTgt>
                                        </p:tgtEl>
                                        <p:attrNameLst>
                                          <p:attrName>style.visibility</p:attrName>
                                        </p:attrNameLst>
                                      </p:cBhvr>
                                      <p:to>
                                        <p:strVal val="visible"/>
                                      </p:to>
                                    </p:set>
                                    <p:animEffect transition="in" filter="fade">
                                      <p:cBhvr>
                                        <p:cTn id="23" dur="1000"/>
                                        <p:tgtEl>
                                          <p:spTgt spid="11267">
                                            <p:txEl>
                                              <p:pRg st="1" end="1"/>
                                            </p:txEl>
                                          </p:spTgt>
                                        </p:tgtEl>
                                      </p:cBhvr>
                                    </p:animEffect>
                                    <p:anim calcmode="lin" valueType="num">
                                      <p:cBhvr>
                                        <p:cTn id="24"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11267">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1126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267">
                                            <p:txEl>
                                              <p:pRg st="2" end="2"/>
                                            </p:txEl>
                                          </p:spTgt>
                                        </p:tgtEl>
                                        <p:attrNameLst>
                                          <p:attrName>style.visibility</p:attrName>
                                        </p:attrNameLst>
                                      </p:cBhvr>
                                      <p:to>
                                        <p:strVal val="visible"/>
                                      </p:to>
                                    </p:set>
                                    <p:animEffect transition="in" filter="fade">
                                      <p:cBhvr>
                                        <p:cTn id="31" dur="1000"/>
                                        <p:tgtEl>
                                          <p:spTgt spid="11267">
                                            <p:txEl>
                                              <p:pRg st="2" end="2"/>
                                            </p:txEl>
                                          </p:spTgt>
                                        </p:tgtEl>
                                      </p:cBhvr>
                                    </p:animEffect>
                                    <p:anim calcmode="lin" valueType="num">
                                      <p:cBhvr>
                                        <p:cTn id="32"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1267">
                                            <p:txEl>
                                              <p:pRg st="3" end="3"/>
                                            </p:txEl>
                                          </p:spTgt>
                                        </p:tgtEl>
                                        <p:attrNameLst>
                                          <p:attrName>style.visibility</p:attrName>
                                        </p:attrNameLst>
                                      </p:cBhvr>
                                      <p:to>
                                        <p:strVal val="visible"/>
                                      </p:to>
                                    </p:set>
                                    <p:animEffect transition="in" filter="fade">
                                      <p:cBhvr>
                                        <p:cTn id="39" dur="1000"/>
                                        <p:tgtEl>
                                          <p:spTgt spid="11267">
                                            <p:txEl>
                                              <p:pRg st="3" end="3"/>
                                            </p:txEl>
                                          </p:spTgt>
                                        </p:tgtEl>
                                      </p:cBhvr>
                                    </p:animEffect>
                                    <p:anim calcmode="lin" valueType="num">
                                      <p:cBhvr>
                                        <p:cTn id="40" dur="10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1267">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126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11267">
                                            <p:txEl>
                                              <p:pRg st="4" end="4"/>
                                            </p:txEl>
                                          </p:spTgt>
                                        </p:tgtEl>
                                        <p:attrNameLst>
                                          <p:attrName>style.visibility</p:attrName>
                                        </p:attrNameLst>
                                      </p:cBhvr>
                                      <p:to>
                                        <p:strVal val="visible"/>
                                      </p:to>
                                    </p:set>
                                    <p:animEffect transition="in" filter="fade">
                                      <p:cBhvr>
                                        <p:cTn id="47" dur="1000"/>
                                        <p:tgtEl>
                                          <p:spTgt spid="11267">
                                            <p:txEl>
                                              <p:pRg st="4" end="4"/>
                                            </p:txEl>
                                          </p:spTgt>
                                        </p:tgtEl>
                                      </p:cBhvr>
                                    </p:animEffect>
                                    <p:anim calcmode="lin" valueType="num">
                                      <p:cBhvr>
                                        <p:cTn id="48"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1267">
                                            <p:txEl>
                                              <p:pRg st="5" end="5"/>
                                            </p:txEl>
                                          </p:spTgt>
                                        </p:tgtEl>
                                        <p:attrNameLst>
                                          <p:attrName>style.visibility</p:attrName>
                                        </p:attrNameLst>
                                      </p:cBhvr>
                                      <p:to>
                                        <p:strVal val="visible"/>
                                      </p:to>
                                    </p:set>
                                    <p:animEffect transition="in" filter="fade">
                                      <p:cBhvr>
                                        <p:cTn id="55" dur="1000"/>
                                        <p:tgtEl>
                                          <p:spTgt spid="11267">
                                            <p:txEl>
                                              <p:pRg st="5" end="5"/>
                                            </p:txEl>
                                          </p:spTgt>
                                        </p:tgtEl>
                                      </p:cBhvr>
                                    </p:animEffect>
                                    <p:anim calcmode="lin" valueType="num">
                                      <p:cBhvr>
                                        <p:cTn id="56" dur="10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11267">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1126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267">
                                            <p:txEl>
                                              <p:pRg st="6" end="6"/>
                                            </p:txEl>
                                          </p:spTgt>
                                        </p:tgtEl>
                                        <p:attrNameLst>
                                          <p:attrName>style.visibility</p:attrName>
                                        </p:attrNameLst>
                                      </p:cBhvr>
                                      <p:to>
                                        <p:strVal val="visible"/>
                                      </p:to>
                                    </p:set>
                                    <p:animEffect transition="in" filter="fade">
                                      <p:cBhvr>
                                        <p:cTn id="63" dur="1000"/>
                                        <p:tgtEl>
                                          <p:spTgt spid="11267">
                                            <p:txEl>
                                              <p:pRg st="6" end="6"/>
                                            </p:txEl>
                                          </p:spTgt>
                                        </p:tgtEl>
                                      </p:cBhvr>
                                    </p:animEffect>
                                    <p:anim calcmode="lin" valueType="num">
                                      <p:cBhvr>
                                        <p:cTn id="6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65" dur="898"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898"/>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1267">
                                            <p:txEl>
                                              <p:pRg st="7" end="7"/>
                                            </p:txEl>
                                          </p:spTgt>
                                        </p:tgtEl>
                                        <p:attrNameLst>
                                          <p:attrName>style.visibility</p:attrName>
                                        </p:attrNameLst>
                                      </p:cBhvr>
                                      <p:to>
                                        <p:strVal val="visible"/>
                                      </p:to>
                                    </p:set>
                                    <p:animEffect transition="in" filter="fade">
                                      <p:cBhvr>
                                        <p:cTn id="71" dur="1000"/>
                                        <p:tgtEl>
                                          <p:spTgt spid="11267">
                                            <p:txEl>
                                              <p:pRg st="7" end="7"/>
                                            </p:txEl>
                                          </p:spTgt>
                                        </p:tgtEl>
                                      </p:cBhvr>
                                    </p:animEffect>
                                    <p:anim calcmode="lin" valueType="num">
                                      <p:cBhvr>
                                        <p:cTn id="72" dur="10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p:cTn id="73" dur="898" decel="100000" fill="hold"/>
                                        <p:tgtEl>
                                          <p:spTgt spid="11267">
                                            <p:txEl>
                                              <p:pRg st="7" end="7"/>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898"/>
                                          </p:stCondLst>
                                        </p:cTn>
                                        <p:tgtEl>
                                          <p:spTgt spid="1126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11267">
                                            <p:txEl>
                                              <p:pRg st="8" end="8"/>
                                            </p:txEl>
                                          </p:spTgt>
                                        </p:tgtEl>
                                        <p:attrNameLst>
                                          <p:attrName>style.visibility</p:attrName>
                                        </p:attrNameLst>
                                      </p:cBhvr>
                                      <p:to>
                                        <p:strVal val="visible"/>
                                      </p:to>
                                    </p:set>
                                    <p:animEffect transition="in" filter="fade">
                                      <p:cBhvr>
                                        <p:cTn id="79" dur="1000"/>
                                        <p:tgtEl>
                                          <p:spTgt spid="11267">
                                            <p:txEl>
                                              <p:pRg st="8" end="8"/>
                                            </p:txEl>
                                          </p:spTgt>
                                        </p:tgtEl>
                                      </p:cBhvr>
                                    </p:animEffect>
                                    <p:anim calcmode="lin" valueType="num">
                                      <p:cBhvr>
                                        <p:cTn id="80" dur="10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p:cTn id="81" dur="898" decel="100000" fill="hold"/>
                                        <p:tgtEl>
                                          <p:spTgt spid="11267">
                                            <p:txEl>
                                              <p:pRg st="8" end="8"/>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898"/>
                                          </p:stCondLst>
                                        </p:cTn>
                                        <p:tgtEl>
                                          <p:spTgt spid="1126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11267">
                                            <p:txEl>
                                              <p:pRg st="9" end="9"/>
                                            </p:txEl>
                                          </p:spTgt>
                                        </p:tgtEl>
                                        <p:attrNameLst>
                                          <p:attrName>style.visibility</p:attrName>
                                        </p:attrNameLst>
                                      </p:cBhvr>
                                      <p:to>
                                        <p:strVal val="visible"/>
                                      </p:to>
                                    </p:set>
                                    <p:animEffect transition="in" filter="fade">
                                      <p:cBhvr>
                                        <p:cTn id="87" dur="1000"/>
                                        <p:tgtEl>
                                          <p:spTgt spid="11267">
                                            <p:txEl>
                                              <p:pRg st="9" end="9"/>
                                            </p:txEl>
                                          </p:spTgt>
                                        </p:tgtEl>
                                      </p:cBhvr>
                                    </p:animEffect>
                                    <p:anim calcmode="lin" valueType="num">
                                      <p:cBhvr>
                                        <p:cTn id="88" dur="1000" fill="hold"/>
                                        <p:tgtEl>
                                          <p:spTgt spid="11267">
                                            <p:txEl>
                                              <p:pRg st="9" end="9"/>
                                            </p:txEl>
                                          </p:spTgt>
                                        </p:tgtEl>
                                        <p:attrNameLst>
                                          <p:attrName>ppt_x</p:attrName>
                                        </p:attrNameLst>
                                      </p:cBhvr>
                                      <p:tavLst>
                                        <p:tav tm="0">
                                          <p:val>
                                            <p:strVal val="#ppt_x"/>
                                          </p:val>
                                        </p:tav>
                                        <p:tav tm="100000">
                                          <p:val>
                                            <p:strVal val="#ppt_x"/>
                                          </p:val>
                                        </p:tav>
                                      </p:tavLst>
                                    </p:anim>
                                    <p:anim calcmode="lin" valueType="num">
                                      <p:cBhvr>
                                        <p:cTn id="89" dur="898" decel="100000" fill="hold"/>
                                        <p:tgtEl>
                                          <p:spTgt spid="11267">
                                            <p:txEl>
                                              <p:pRg st="9" end="9"/>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898"/>
                                          </p:stCondLst>
                                        </p:cTn>
                                        <p:tgtEl>
                                          <p:spTgt spid="11267">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11267">
                                            <p:txEl>
                                              <p:pRg st="10" end="10"/>
                                            </p:txEl>
                                          </p:spTgt>
                                        </p:tgtEl>
                                        <p:attrNameLst>
                                          <p:attrName>style.visibility</p:attrName>
                                        </p:attrNameLst>
                                      </p:cBhvr>
                                      <p:to>
                                        <p:strVal val="visible"/>
                                      </p:to>
                                    </p:set>
                                    <p:animEffect transition="in" filter="fade">
                                      <p:cBhvr>
                                        <p:cTn id="95" dur="1000"/>
                                        <p:tgtEl>
                                          <p:spTgt spid="11267">
                                            <p:txEl>
                                              <p:pRg st="10" end="10"/>
                                            </p:txEl>
                                          </p:spTgt>
                                        </p:tgtEl>
                                      </p:cBhvr>
                                    </p:animEffect>
                                    <p:anim calcmode="lin" valueType="num">
                                      <p:cBhvr>
                                        <p:cTn id="96" dur="1000" fill="hold"/>
                                        <p:tgtEl>
                                          <p:spTgt spid="11267">
                                            <p:txEl>
                                              <p:pRg st="10" end="10"/>
                                            </p:txEl>
                                          </p:spTgt>
                                        </p:tgtEl>
                                        <p:attrNameLst>
                                          <p:attrName>ppt_x</p:attrName>
                                        </p:attrNameLst>
                                      </p:cBhvr>
                                      <p:tavLst>
                                        <p:tav tm="0">
                                          <p:val>
                                            <p:strVal val="#ppt_x"/>
                                          </p:val>
                                        </p:tav>
                                        <p:tav tm="100000">
                                          <p:val>
                                            <p:strVal val="#ppt_x"/>
                                          </p:val>
                                        </p:tav>
                                      </p:tavLst>
                                    </p:anim>
                                    <p:anim calcmode="lin" valueType="num">
                                      <p:cBhvr>
                                        <p:cTn id="97" dur="898" decel="100000" fill="hold"/>
                                        <p:tgtEl>
                                          <p:spTgt spid="11267">
                                            <p:txEl>
                                              <p:pRg st="10" end="10"/>
                                            </p:tx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898"/>
                                          </p:stCondLst>
                                        </p:cTn>
                                        <p:tgtEl>
                                          <p:spTgt spid="11267">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37" presetClass="entr" presetSubtype="0" fill="hold" grpId="0" nodeType="clickEffect">
                                  <p:stCondLst>
                                    <p:cond delay="0"/>
                                  </p:stCondLst>
                                  <p:childTnLst>
                                    <p:set>
                                      <p:cBhvr>
                                        <p:cTn id="102" dur="1" fill="hold">
                                          <p:stCondLst>
                                            <p:cond delay="0"/>
                                          </p:stCondLst>
                                        </p:cTn>
                                        <p:tgtEl>
                                          <p:spTgt spid="11267">
                                            <p:txEl>
                                              <p:pRg st="11" end="11"/>
                                            </p:txEl>
                                          </p:spTgt>
                                        </p:tgtEl>
                                        <p:attrNameLst>
                                          <p:attrName>style.visibility</p:attrName>
                                        </p:attrNameLst>
                                      </p:cBhvr>
                                      <p:to>
                                        <p:strVal val="visible"/>
                                      </p:to>
                                    </p:set>
                                    <p:animEffect transition="in" filter="fade">
                                      <p:cBhvr>
                                        <p:cTn id="103" dur="1000"/>
                                        <p:tgtEl>
                                          <p:spTgt spid="11267">
                                            <p:txEl>
                                              <p:pRg st="11" end="11"/>
                                            </p:txEl>
                                          </p:spTgt>
                                        </p:tgtEl>
                                      </p:cBhvr>
                                    </p:animEffect>
                                    <p:anim calcmode="lin" valueType="num">
                                      <p:cBhvr>
                                        <p:cTn id="104" dur="1000" fill="hold"/>
                                        <p:tgtEl>
                                          <p:spTgt spid="11267">
                                            <p:txEl>
                                              <p:pRg st="11" end="11"/>
                                            </p:txEl>
                                          </p:spTgt>
                                        </p:tgtEl>
                                        <p:attrNameLst>
                                          <p:attrName>ppt_x</p:attrName>
                                        </p:attrNameLst>
                                      </p:cBhvr>
                                      <p:tavLst>
                                        <p:tav tm="0">
                                          <p:val>
                                            <p:strVal val="#ppt_x"/>
                                          </p:val>
                                        </p:tav>
                                        <p:tav tm="100000">
                                          <p:val>
                                            <p:strVal val="#ppt_x"/>
                                          </p:val>
                                        </p:tav>
                                      </p:tavLst>
                                    </p:anim>
                                    <p:anim calcmode="lin" valueType="num">
                                      <p:cBhvr>
                                        <p:cTn id="105" dur="898" decel="100000" fill="hold"/>
                                        <p:tgtEl>
                                          <p:spTgt spid="11267">
                                            <p:txEl>
                                              <p:pRg st="11" end="11"/>
                                            </p:txEl>
                                          </p:spTgt>
                                        </p:tgtEl>
                                        <p:attrNameLst>
                                          <p:attrName>ppt_y</p:attrName>
                                        </p:attrNameLst>
                                      </p:cBhvr>
                                      <p:tavLst>
                                        <p:tav tm="0">
                                          <p:val>
                                            <p:strVal val="#ppt_y+1"/>
                                          </p:val>
                                        </p:tav>
                                        <p:tav tm="100000">
                                          <p:val>
                                            <p:strVal val="#ppt_y-.03"/>
                                          </p:val>
                                        </p:tav>
                                      </p:tavLst>
                                    </p:anim>
                                    <p:anim calcmode="lin" valueType="num">
                                      <p:cBhvr>
                                        <p:cTn id="106" dur="100" accel="100000" fill="hold">
                                          <p:stCondLst>
                                            <p:cond delay="898"/>
                                          </p:stCondLst>
                                        </p:cTn>
                                        <p:tgtEl>
                                          <p:spTgt spid="11267">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462B722-AD40-4032-A9F2-B3CD0E4FF8AF}"/>
              </a:ext>
            </a:extLst>
          </p:cNvPr>
          <p:cNvSpPr>
            <a:spLocks noGrp="1" noChangeArrowheads="1"/>
          </p:cNvSpPr>
          <p:nvPr>
            <p:ph type="title"/>
          </p:nvPr>
        </p:nvSpPr>
        <p:spPr>
          <a:xfrm>
            <a:off x="-34925" y="198438"/>
            <a:ext cx="9144000" cy="1143000"/>
          </a:xfrm>
        </p:spPr>
        <p:txBody>
          <a:bodyPr/>
          <a:lstStyle/>
          <a:p>
            <a:r>
              <a:rPr lang="hu-HU" altLang="hu-HU" sz="3600" b="1">
                <a:solidFill>
                  <a:srgbClr val="CC0000"/>
                </a:solidFill>
              </a:rPr>
              <a:t>A tudomány specializálódott,                 </a:t>
            </a:r>
            <a:r>
              <a:rPr lang="hu-HU" altLang="hu-HU" sz="2800" b="1">
                <a:solidFill>
                  <a:srgbClr val="CC0000"/>
                </a:solidFill>
              </a:rPr>
              <a:t>ám számos kritikus kérdés nem köthető egyetlen tudományterülethez</a:t>
            </a:r>
            <a:endParaRPr lang="hu-HU" altLang="hu-HU" sz="2800"/>
          </a:p>
        </p:txBody>
      </p:sp>
      <p:sp>
        <p:nvSpPr>
          <p:cNvPr id="82947" name="Rectangle 3">
            <a:extLst>
              <a:ext uri="{FF2B5EF4-FFF2-40B4-BE49-F238E27FC236}">
                <a16:creationId xmlns:a16="http://schemas.microsoft.com/office/drawing/2014/main" id="{97FD83A7-18C1-4BF8-BA85-7C8FAD749BD9}"/>
              </a:ext>
            </a:extLst>
          </p:cNvPr>
          <p:cNvSpPr>
            <a:spLocks noGrp="1" noChangeArrowheads="1"/>
          </p:cNvSpPr>
          <p:nvPr>
            <p:ph type="body" idx="1"/>
          </p:nvPr>
        </p:nvSpPr>
        <p:spPr/>
        <p:txBody>
          <a:bodyPr/>
          <a:lstStyle/>
          <a:p>
            <a:pPr>
              <a:lnSpc>
                <a:spcPct val="90000"/>
              </a:lnSpc>
            </a:pPr>
            <a:r>
              <a:rPr lang="hu-HU" altLang="hu-HU"/>
              <a:t>Földünk klímája</a:t>
            </a:r>
          </a:p>
          <a:p>
            <a:pPr>
              <a:lnSpc>
                <a:spcPct val="90000"/>
              </a:lnSpc>
            </a:pPr>
            <a:r>
              <a:rPr lang="hu-HU" altLang="hu-HU"/>
              <a:t>Emberi jólét összetevői és eloszlása</a:t>
            </a:r>
          </a:p>
          <a:p>
            <a:pPr>
              <a:lnSpc>
                <a:spcPct val="90000"/>
              </a:lnSpc>
            </a:pPr>
            <a:r>
              <a:rPr lang="hu-HU" altLang="hu-HU"/>
              <a:t>Gazdasági növekedés összefüggései</a:t>
            </a:r>
          </a:p>
          <a:p>
            <a:pPr>
              <a:lnSpc>
                <a:spcPct val="90000"/>
              </a:lnSpc>
            </a:pPr>
            <a:r>
              <a:rPr lang="hu-HU" altLang="hu-HU"/>
              <a:t>Népességnövekedés</a:t>
            </a:r>
          </a:p>
          <a:p>
            <a:pPr>
              <a:lnSpc>
                <a:spcPct val="90000"/>
              </a:lnSpc>
            </a:pPr>
            <a:r>
              <a:rPr lang="hu-HU" altLang="hu-HU"/>
              <a:t>Biodiverzitás-vesztés</a:t>
            </a:r>
          </a:p>
          <a:p>
            <a:pPr>
              <a:lnSpc>
                <a:spcPct val="90000"/>
              </a:lnSpc>
            </a:pPr>
            <a:r>
              <a:rPr lang="hu-HU" altLang="hu-HU"/>
              <a:t>Energiaforrás csökkenés</a:t>
            </a:r>
          </a:p>
          <a:p>
            <a:pPr>
              <a:lnSpc>
                <a:spcPct val="90000"/>
              </a:lnSpc>
            </a:pPr>
            <a:r>
              <a:rPr lang="hu-HU" altLang="hu-HU"/>
              <a:t>Édesvíz szűkösség</a:t>
            </a:r>
          </a:p>
          <a:p>
            <a:pPr>
              <a:lnSpc>
                <a:spcPct val="90000"/>
              </a:lnSpc>
            </a:pPr>
            <a:r>
              <a:rPr lang="hu-HU" altLang="hu-HU"/>
              <a:t>Termőtalaj vesztés</a:t>
            </a:r>
          </a:p>
        </p:txBody>
      </p:sp>
      <p:sp>
        <p:nvSpPr>
          <p:cNvPr id="82948" name="Text Box 4">
            <a:extLst>
              <a:ext uri="{FF2B5EF4-FFF2-40B4-BE49-F238E27FC236}">
                <a16:creationId xmlns:a16="http://schemas.microsoft.com/office/drawing/2014/main" id="{DDEBDC99-0075-4DFA-93D5-DDF5E4A289AE}"/>
              </a:ext>
            </a:extLst>
          </p:cNvPr>
          <p:cNvSpPr txBox="1">
            <a:spLocks noChangeArrowheads="1"/>
          </p:cNvSpPr>
          <p:nvPr/>
        </p:nvSpPr>
        <p:spPr bwMode="auto">
          <a:xfrm>
            <a:off x="2124075" y="5876925"/>
            <a:ext cx="67691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CC0000"/>
                </a:solidFill>
                <a:effectLst/>
                <a:uLnTx/>
                <a:uFillTx/>
                <a:latin typeface="Arial" panose="020B0604020202020204" pitchFamily="34" charset="0"/>
                <a:ea typeface="+mn-ea"/>
                <a:cs typeface="+mn-cs"/>
              </a:rPr>
              <a:t>A döntéshozók illetékessége?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CC0000"/>
                </a:solidFill>
                <a:effectLst/>
                <a:uLnTx/>
                <a:uFillTx/>
                <a:latin typeface="Arial" panose="020B0604020202020204" pitchFamily="34" charset="0"/>
                <a:ea typeface="+mn-ea"/>
                <a:cs typeface="+mn-cs"/>
              </a:rPr>
              <a:t> (A kérdések többsége hosszabb távú folyamat!)</a:t>
            </a:r>
          </a:p>
        </p:txBody>
      </p:sp>
    </p:spTree>
    <p:extLst>
      <p:ext uri="{BB962C8B-B14F-4D97-AF65-F5344CB8AC3E}">
        <p14:creationId xmlns:p14="http://schemas.microsoft.com/office/powerpoint/2010/main" val="2986649132"/>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altLang="hu-HU"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altLang="hu-HU"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altLang="hu-HU"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altLang="hu-HU"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1202</TotalTime>
  <Words>4117</Words>
  <Application>Microsoft Office PowerPoint</Application>
  <PresentationFormat>Diavetítés a képernyőre (4:3 oldalarány)</PresentationFormat>
  <Paragraphs>565</Paragraphs>
  <Slides>76</Slides>
  <Notes>2</Notes>
  <HiddenSlides>0</HiddenSlides>
  <MMClips>0</MMClips>
  <ScaleCrop>false</ScaleCrop>
  <HeadingPairs>
    <vt:vector size="6" baseType="variant">
      <vt:variant>
        <vt:lpstr>Használt betűtípusok</vt:lpstr>
      </vt:variant>
      <vt:variant>
        <vt:i4>6</vt:i4>
      </vt:variant>
      <vt:variant>
        <vt:lpstr>Téma</vt:lpstr>
      </vt:variant>
      <vt:variant>
        <vt:i4>7</vt:i4>
      </vt:variant>
      <vt:variant>
        <vt:lpstr>Diacímek</vt:lpstr>
      </vt:variant>
      <vt:variant>
        <vt:i4>76</vt:i4>
      </vt:variant>
    </vt:vector>
  </HeadingPairs>
  <TitlesOfParts>
    <vt:vector size="89" baseType="lpstr">
      <vt:lpstr>Arial</vt:lpstr>
      <vt:lpstr>Calibri</vt:lpstr>
      <vt:lpstr>Calibri Light</vt:lpstr>
      <vt:lpstr>Courier New</vt:lpstr>
      <vt:lpstr>Times New Roman</vt:lpstr>
      <vt:lpstr>Wingdings</vt:lpstr>
      <vt:lpstr>Office-téma</vt:lpstr>
      <vt:lpstr>Alapértelmezett terv</vt:lpstr>
      <vt:lpstr>1_Alapértelmezett terv</vt:lpstr>
      <vt:lpstr>2_Alapértelmezett terv</vt:lpstr>
      <vt:lpstr>4_Alapértelmezett terv</vt:lpstr>
      <vt:lpstr>3_Alapértelmezett terv</vt:lpstr>
      <vt:lpstr>5_Alapértelmezett terv</vt:lpstr>
      <vt:lpstr>PowerPoint-bemutató</vt:lpstr>
      <vt:lpstr>PowerPoint-bemutató</vt:lpstr>
      <vt:lpstr>PowerPoint-bemutató</vt:lpstr>
      <vt:lpstr>Válság?    Fantasztikusan növekszünk:</vt:lpstr>
      <vt:lpstr>PowerPoint-bemutató</vt:lpstr>
      <vt:lpstr>PowerPoint-bemutató</vt:lpstr>
      <vt:lpstr>PowerPoint-bemutató</vt:lpstr>
      <vt:lpstr>A világ mai állapota fenntarthatatlan (hosszabb távon összeomláshoz vezet)</vt:lpstr>
      <vt:lpstr>A tudomány specializálódott,                 ám számos kritikus kérdés nem köthető egyetlen tudományterülethez</vt:lpstr>
      <vt:lpstr>PowerPoint-bemutató</vt:lpstr>
      <vt:lpstr>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Fosszilis energiahordozók használata</vt:lpstr>
      <vt:lpstr>Fosszilis energiahordozók használata</vt:lpstr>
      <vt:lpstr>PowerPoint-bemutató</vt:lpstr>
      <vt:lpstr>PowerPoint-bemutató</vt:lpstr>
      <vt:lpstr>PowerPoint-bemutató</vt:lpstr>
      <vt:lpstr>PowerPoint-bemutató</vt:lpstr>
      <vt:lpstr>Két egyszerű növekedési egyenlet</vt:lpstr>
      <vt:lpstr>Megkettőződés éve (kerekítve) (Növekedés hosszabb távon)</vt:lpstr>
      <vt:lpstr>PowerPoint-bemutató</vt:lpstr>
      <vt:lpstr>PowerPoint-bemutató</vt:lpstr>
      <vt:lpstr>PowerPoint-bemutató</vt:lpstr>
      <vt:lpstr>PowerPoint-bemutató</vt:lpstr>
      <vt:lpstr>PowerPoint-bemutató</vt:lpstr>
      <vt:lpstr>A gazdaság „anyagtalanítása”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Mit kell megváltoztatni? specialista                                                                       generalista</vt:lpstr>
      <vt:lpstr>PowerPoint-bemutató</vt:lpstr>
      <vt:lpstr>Szükségletek kielégítése vagy keltése?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földi rendszer véges kapacitása csökkenő hozadék,   először a legjobb és legkönnyebb</vt:lpstr>
      <vt:lpstr>PowerPoint-bemutató</vt:lpstr>
      <vt:lpstr>PowerPoint-bemutató</vt:lpstr>
      <vt:lpstr>PowerPoint-bemutató</vt:lpstr>
      <vt:lpstr>Megfontolandó gondolatok hét pontban </vt:lpstr>
      <vt:lpstr>PowerPoint-bemutató</vt:lpstr>
      <vt:lpstr>PowerPoint-bemutató</vt:lpstr>
      <vt:lpstr>A „fenntartható” gazdasági növekedés fő akadályai:</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fenntartható fejlődés akadályai</dc:title>
  <dc:creator>W10</dc:creator>
  <cp:lastModifiedBy>W10</cp:lastModifiedBy>
  <cp:revision>67</cp:revision>
  <dcterms:created xsi:type="dcterms:W3CDTF">2017-11-29T18:37:09Z</dcterms:created>
  <dcterms:modified xsi:type="dcterms:W3CDTF">2017-12-06T20:43:08Z</dcterms:modified>
</cp:coreProperties>
</file>